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58" r:id="rId21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061" y="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B47F5-68AD-41E7-8F5F-D794E1CB56F2}" type="datetimeFigureOut">
              <a:rPr lang="sl-SI" smtClean="0"/>
              <a:t>13.11.2013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822F0-75A3-475A-A637-428448AD33A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28415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CA4F2-BAA4-42BD-887B-083B9B66B470}" type="datetimeFigureOut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13.11.2013.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E7DC3-339E-431A-9BA8-2D291F5B938C}" type="slidenum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926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24CE9-5174-4403-875E-CDA0D7E8CA00}" type="datetimeFigureOut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13.11.2013.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DE7C1-796F-4D3E-91AB-BCED39BB48D1}" type="slidenum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248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E9143-CB1E-49E4-8795-7713D1E419A6}" type="datetimeFigureOut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13.11.2013.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759DD-1795-4D51-BD2B-55FD09D1D4DC}" type="slidenum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550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F90BF-8B9C-4B6E-8F21-5C4BBD28F645}" type="datetimeFigureOut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13.11.2013.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A0906-FF18-44C9-8B2B-550CE790F22C}" type="slidenum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28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98BC-1A42-47E1-A01D-8E3C94233F28}" type="datetimeFigureOut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13.11.2013.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9853D-CB68-404A-B273-866F86FA0C98}" type="slidenum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01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749D0-93DA-49DB-B065-7589D67D73B8}" type="datetimeFigureOut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13.11.2013.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466E0-8473-4DA3-A4BE-72A48DA703A3}" type="slidenum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164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224BD-2804-42AC-9145-63F367781654}" type="datetimeFigureOut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13.11.2013.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1B35A-FF8C-484E-B5F0-6B12898C5355}" type="slidenum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99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17D24-51EA-4984-8D7B-BE112786FAF9}" type="datetimeFigureOut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13.11.2013.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8E74F-F08F-46FD-B528-5760C7F58B86}" type="slidenum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23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4624D-B568-43B9-8D42-7F6EDE86C893}" type="datetimeFigureOut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13.11.2013.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ADB7E-8368-40CA-AB7E-83CEF517E7D3}" type="slidenum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642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7F0D5-89A4-4594-B779-8A805F0AFFD5}" type="datetimeFigureOut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13.11.2013.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2ED69-32EA-4DED-BABE-19DDA014FA2C}" type="slidenum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20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BFBF9-96A0-4A08-A8B6-0963B1903E42}" type="datetimeFigureOut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13.11.2013.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40D06-CBB7-41DC-A61A-2F5F742A1AEA}" type="slidenum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68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r-H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82C6C5-CF3D-4054-89F0-1BBF06F69A7D}" type="datetimeFigureOut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13.11.2013.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36BB1E-DDD6-46D0-A21B-1B4AB33232A7}" type="slidenum">
              <a:rPr lang="hr-H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44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l-SI" sz="4000" b="1" dirty="0"/>
              <a:t> »ŠTUDIJA O IZVEDLJIVOSTI PROJEKTA PRIDELAVE IN PREDELAVE SLADKORNE PESE«</a:t>
            </a:r>
            <a:r>
              <a:rPr lang="sl-SI" sz="4000" dirty="0"/>
              <a:t/>
            </a:r>
            <a:br>
              <a:rPr lang="sl-SI" sz="4000" dirty="0"/>
            </a:br>
            <a:endParaRPr lang="sl-SI" sz="4000" dirty="0"/>
          </a:p>
        </p:txBody>
      </p:sp>
      <p:sp>
        <p:nvSpPr>
          <p:cNvPr id="3" name="Podnaslov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sl-SI" dirty="0" smtClean="0"/>
              <a:t>Državni svet. 14.11. 2013</a:t>
            </a:r>
          </a:p>
          <a:p>
            <a:pPr lvl="0"/>
            <a:r>
              <a:rPr lang="sl-SI" dirty="0" smtClean="0"/>
              <a:t>Prof. dr. Črtomir Rozman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85408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Nova tovarna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Predvidena nova tovarna na lokaciji stare</a:t>
            </a:r>
          </a:p>
          <a:p>
            <a:r>
              <a:rPr lang="sl-SI" dirty="0" smtClean="0"/>
              <a:t>Višina investicije 136 mio € oziroma 166 mio € ob predpostavki predelave melase v bioetanol</a:t>
            </a:r>
          </a:p>
          <a:p>
            <a:r>
              <a:rPr lang="sl-SI" dirty="0" smtClean="0"/>
              <a:t>Kapaciteta 100000 t sladkorja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7546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Potrebne površine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13000 ha ob </a:t>
            </a:r>
            <a:r>
              <a:rPr lang="sl-SI" dirty="0" err="1" smtClean="0"/>
              <a:t>digestiji</a:t>
            </a:r>
            <a:r>
              <a:rPr lang="sl-SI" dirty="0" smtClean="0"/>
              <a:t> 16%</a:t>
            </a:r>
          </a:p>
          <a:p>
            <a:r>
              <a:rPr lang="sl-SI" dirty="0" smtClean="0"/>
              <a:t>Analiza površin je pokazala, da dosežene potrebne površine mogoče doseči (glede na posamezna pridelovanja območja sladkorne pese)</a:t>
            </a:r>
          </a:p>
        </p:txBody>
      </p:sp>
    </p:spTree>
    <p:extLst>
      <p:ext uri="{BB962C8B-B14F-4D97-AF65-F5344CB8AC3E}">
        <p14:creationId xmlns:p14="http://schemas.microsoft.com/office/powerpoint/2010/main" val="139866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Investicija v tovarno bi bila ob predvidenih parametrih finančno upravičena</a:t>
            </a:r>
          </a:p>
          <a:p>
            <a:r>
              <a:rPr lang="sl-SI" dirty="0" smtClean="0"/>
              <a:t>Za izboljšanje ekonomskega rezultata obstajajo tudi dodatne alternative:</a:t>
            </a:r>
          </a:p>
          <a:p>
            <a:pPr lvl="1"/>
            <a:r>
              <a:rPr lang="sl-SI" dirty="0" err="1" smtClean="0"/>
              <a:t>Bioetanol</a:t>
            </a:r>
            <a:r>
              <a:rPr lang="sl-SI" dirty="0" smtClean="0"/>
              <a:t> (melasa, žita)</a:t>
            </a:r>
          </a:p>
          <a:p>
            <a:pPr lvl="1"/>
            <a:r>
              <a:rPr lang="sl-SI" dirty="0" smtClean="0"/>
              <a:t>Predelava rjavega sladkorja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5346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Gospodarski in socialni učinki </a:t>
            </a:r>
          </a:p>
        </p:txBody>
      </p:sp>
      <p:sp>
        <p:nvSpPr>
          <p:cNvPr id="3" name="Ograda vsebine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ts val="500"/>
              </a:spcBef>
              <a:buFontTx/>
              <a:buNone/>
              <a:defRPr/>
            </a:pPr>
            <a:r>
              <a:rPr lang="sl-SI" sz="2200" dirty="0" smtClean="0"/>
              <a:t>V osnovi lahko predpostavimo, da bi imela ponovna pridelava sladkorne pese in nadalje proizvodnja sladkorja neposredne vplive na tri večja področja in sicer: gospodarsko, socialno in okoljsko področje: </a:t>
            </a:r>
          </a:p>
          <a:p>
            <a:pPr marL="0" indent="0" eaLnBrk="1" hangingPunct="1">
              <a:lnSpc>
                <a:spcPct val="80000"/>
              </a:lnSpc>
              <a:spcBef>
                <a:spcPts val="500"/>
              </a:spcBef>
              <a:buNone/>
              <a:defRPr/>
            </a:pPr>
            <a:endParaRPr lang="sl-SI" sz="2200" dirty="0" smtClean="0"/>
          </a:p>
          <a:p>
            <a:pPr eaLnBrk="1" hangingPunct="1">
              <a:lnSpc>
                <a:spcPct val="80000"/>
              </a:lnSpc>
              <a:spcBef>
                <a:spcPts val="500"/>
              </a:spcBef>
              <a:defRPr/>
            </a:pPr>
            <a:r>
              <a:rPr lang="sl-SI" sz="2200" dirty="0" smtClean="0"/>
              <a:t>Gospodarska trajnost in zagotavljanje redne preskrbe s sladkorjem na nacionalnem nivoju in nivoju EU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defRPr/>
            </a:pPr>
            <a:r>
              <a:rPr lang="sl-SI" sz="2200" dirty="0" smtClean="0"/>
              <a:t>Konkurenčnejši sektor in stabilizacija trgov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defRPr/>
            </a:pPr>
            <a:r>
              <a:rPr lang="sl-SI" sz="2200" dirty="0" smtClean="0"/>
              <a:t>Dostopnost sladkorja potrošniku po primernih cenah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defRPr/>
            </a:pPr>
            <a:r>
              <a:rPr lang="sl-SI" sz="2200" dirty="0" smtClean="0"/>
              <a:t>Neposreden ekonomski vpliv na kmetijsko proizvodnjo (vključitev stranskih produktov sladkorne pese v prehrano živali, kar ima za posledico spremenjen strošek krmnega obroka kot tudi pri gnojilnih načrtih (pesni rezanci, melasa, </a:t>
            </a:r>
            <a:r>
              <a:rPr lang="sl-SI" sz="2200" dirty="0" err="1" smtClean="0"/>
              <a:t>karbonatacijsko</a:t>
            </a:r>
            <a:r>
              <a:rPr lang="sl-SI" sz="2200" dirty="0" smtClean="0"/>
              <a:t> apno)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/>
            </a:pPr>
            <a:r>
              <a:rPr lang="sl-SI" altLang="sl-SI" sz="2200" dirty="0"/>
              <a:t>Možnost uporabe stranskih proizvodov v prehranske namene in za proizvodnjo goriva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defRPr/>
            </a:pPr>
            <a:endParaRPr lang="sl-SI" sz="2200" dirty="0" smtClean="0"/>
          </a:p>
          <a:p>
            <a:pPr marL="0" indent="0" eaLnBrk="1" hangingPunct="1">
              <a:lnSpc>
                <a:spcPct val="80000"/>
              </a:lnSpc>
              <a:spcBef>
                <a:spcPts val="500"/>
              </a:spcBef>
              <a:buFontTx/>
              <a:buNone/>
              <a:defRPr/>
            </a:pPr>
            <a:endParaRPr lang="sl-SI" sz="2200" dirty="0" smtClean="0"/>
          </a:p>
        </p:txBody>
      </p:sp>
    </p:spTree>
    <p:extLst>
      <p:ext uri="{BB962C8B-B14F-4D97-AF65-F5344CB8AC3E}">
        <p14:creationId xmlns:p14="http://schemas.microsoft.com/office/powerpoint/2010/main" val="32217632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mtClean="0"/>
              <a:t>Delovna mesta</a:t>
            </a:r>
          </a:p>
        </p:txBody>
      </p:sp>
      <p:sp>
        <p:nvSpPr>
          <p:cNvPr id="29699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l-SI" altLang="sl-SI" dirty="0" smtClean="0"/>
              <a:t>Osnova za izračun 1 PDM (FTE) = 1800 ur/leto, tole so samo direktno opredeljiva delovna mesta </a:t>
            </a:r>
          </a:p>
        </p:txBody>
      </p:sp>
      <p:pic>
        <p:nvPicPr>
          <p:cNvPr id="29700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600" y="3284538"/>
            <a:ext cx="6102350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11994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4784"/>
          </a:xfrm>
        </p:spPr>
        <p:txBody>
          <a:bodyPr>
            <a:normAutofit/>
          </a:bodyPr>
          <a:lstStyle/>
          <a:p>
            <a:r>
              <a:rPr lang="sl-SI" dirty="0" smtClean="0"/>
              <a:t>Poslovna priložnost za izvajalce strojnih uslug (setev, spravilo, transport)</a:t>
            </a:r>
          </a:p>
          <a:p>
            <a:endParaRPr lang="sl-SI" dirty="0" smtClean="0"/>
          </a:p>
          <a:p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4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84984"/>
            <a:ext cx="8643938" cy="218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502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Tovarna je </a:t>
            </a:r>
            <a:r>
              <a:rPr lang="sl-SI" dirty="0" err="1" smtClean="0"/>
              <a:t>multiplikator</a:t>
            </a:r>
            <a:r>
              <a:rPr lang="sl-SI" dirty="0" smtClean="0"/>
              <a:t>: </a:t>
            </a:r>
          </a:p>
          <a:p>
            <a:pPr lvl="1"/>
            <a:r>
              <a:rPr lang="sl-SI" dirty="0" smtClean="0"/>
              <a:t>primarni direktni učinki (finančni rezultat pri pridelavi in predelavi pese, poraba </a:t>
            </a:r>
            <a:r>
              <a:rPr lang="sl-SI" dirty="0" err="1" smtClean="0"/>
              <a:t>inputov</a:t>
            </a:r>
            <a:r>
              <a:rPr lang="sl-SI" dirty="0" smtClean="0"/>
              <a:t> pri pridelavi predelavi) </a:t>
            </a:r>
          </a:p>
          <a:p>
            <a:pPr lvl="1"/>
            <a:r>
              <a:rPr lang="sl-SI" dirty="0" smtClean="0"/>
              <a:t>Raba stranskih proizvodov</a:t>
            </a:r>
          </a:p>
          <a:p>
            <a:pPr lvl="1"/>
            <a:r>
              <a:rPr lang="sl-SI" dirty="0" smtClean="0"/>
              <a:t>Sekundarni učinki: pozitivni učinek direktno in indirektno vezanih delovnih mest, pobrani davki in trošarine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1342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96"/>
          <a:stretch>
            <a:fillRect/>
          </a:stretch>
        </p:blipFill>
        <p:spPr bwMode="auto">
          <a:xfrm>
            <a:off x="1042988" y="836613"/>
            <a:ext cx="7058025" cy="593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801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Podatki od drugod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err="1" smtClean="0"/>
              <a:t>Minesotta</a:t>
            </a:r>
            <a:r>
              <a:rPr lang="sl-SI" dirty="0" smtClean="0"/>
              <a:t>, Severna Dakota</a:t>
            </a:r>
          </a:p>
          <a:p>
            <a:pPr lvl="1"/>
            <a:r>
              <a:rPr lang="sl-SI" dirty="0" smtClean="0"/>
              <a:t>Vsak uporabljeni dolar v </a:t>
            </a:r>
            <a:r>
              <a:rPr lang="sl-SI" dirty="0" err="1" smtClean="0"/>
              <a:t>sladk</a:t>
            </a:r>
            <a:r>
              <a:rPr lang="sl-SI" dirty="0" smtClean="0"/>
              <a:t>. industriji generira 1,88$ dodatne poslovne aktivnosti (preračuna to pomeni, da vsak hektar sladkorne pese generira 16905 $ prometa)</a:t>
            </a:r>
          </a:p>
          <a:p>
            <a:pPr lvl="1"/>
            <a:r>
              <a:rPr lang="sl-SI" dirty="0" smtClean="0"/>
              <a:t>Vsaka tona pridelane sladkorne pese pomeni 266 $ poslovne aktivnosti  </a:t>
            </a:r>
            <a:endParaRPr lang="sl-SI" dirty="0"/>
          </a:p>
          <a:p>
            <a:pPr marL="457200" lvl="1" indent="0">
              <a:buNone/>
            </a:pPr>
            <a:r>
              <a:rPr lang="sl-SI" dirty="0" smtClean="0"/>
              <a:t>(vir: </a:t>
            </a:r>
            <a:r>
              <a:rPr lang="en-US" dirty="0" smtClean="0"/>
              <a:t>AAE Report No. 689, February 2012</a:t>
            </a:r>
            <a:r>
              <a:rPr lang="sl-SI" dirty="0" smtClean="0"/>
              <a:t>: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Economic Contribution of the </a:t>
            </a:r>
            <a:r>
              <a:rPr lang="en-US" dirty="0" err="1" smtClean="0"/>
              <a:t>Sugarbeet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Industry to North Dakota and Minnesota</a:t>
            </a:r>
            <a:r>
              <a:rPr lang="sl-SI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3093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Zaključki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09550" y="1600200"/>
            <a:ext cx="8477250" cy="4525963"/>
          </a:xfrm>
        </p:spPr>
        <p:txBody>
          <a:bodyPr/>
          <a:lstStyle/>
          <a:p>
            <a:r>
              <a:rPr lang="sl-SI" dirty="0" smtClean="0"/>
              <a:t>Širše ekonomske koristi ponovne vzpostavitve proizvodnje sladkorja in stranskih proizvodov </a:t>
            </a:r>
          </a:p>
          <a:p>
            <a:r>
              <a:rPr lang="sl-SI" dirty="0" smtClean="0"/>
              <a:t>Analiza praga pokritja je pokazala, da lahko pri predvideni ceni pese pričakujemo ekonomsko upravičeno pridelavo</a:t>
            </a:r>
          </a:p>
          <a:p>
            <a:endParaRPr lang="sl-SI" dirty="0" smtClean="0"/>
          </a:p>
          <a:p>
            <a:endParaRPr lang="sl-SI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46529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Svetovna proizvodnja sladkorja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l-SI" dirty="0" smtClean="0"/>
              <a:t>123 držav: 80% </a:t>
            </a:r>
            <a:r>
              <a:rPr lang="sl-SI" dirty="0" err="1" smtClean="0"/>
              <a:t>sladk</a:t>
            </a:r>
            <a:r>
              <a:rPr lang="sl-SI" dirty="0" smtClean="0"/>
              <a:t>. Trs, 20 % </a:t>
            </a:r>
            <a:r>
              <a:rPr lang="sl-SI" dirty="0" err="1" smtClean="0"/>
              <a:t>sladk</a:t>
            </a:r>
            <a:r>
              <a:rPr lang="sl-SI" dirty="0" smtClean="0"/>
              <a:t>. Pesa</a:t>
            </a:r>
          </a:p>
          <a:p>
            <a:r>
              <a:rPr lang="sl-SI" dirty="0" smtClean="0"/>
              <a:t>43 držav samo sladkorna pesa</a:t>
            </a:r>
          </a:p>
          <a:p>
            <a:r>
              <a:rPr lang="sl-SI" dirty="0" smtClean="0"/>
              <a:t>71 držav samo sladkorni trs</a:t>
            </a:r>
          </a:p>
          <a:p>
            <a:r>
              <a:rPr lang="sl-SI" dirty="0" smtClean="0"/>
              <a:t>Več kot 50% predstavljajo Brazilija (25%), Indija (10%) in Kitajska (10%)</a:t>
            </a:r>
          </a:p>
          <a:p>
            <a:r>
              <a:rPr lang="sl-SI" dirty="0" smtClean="0"/>
              <a:t>EU 27: 9%</a:t>
            </a:r>
          </a:p>
          <a:p>
            <a:pPr lvl="0">
              <a:lnSpc>
                <a:spcPct val="80000"/>
              </a:lnSpc>
              <a:spcBef>
                <a:spcPts val="600"/>
              </a:spcBef>
            </a:pPr>
            <a:r>
              <a:rPr lang="sl-SI" dirty="0" smtClean="0"/>
              <a:t>Zmanjšanje </a:t>
            </a:r>
            <a:r>
              <a:rPr lang="sl-SI" dirty="0" err="1" smtClean="0"/>
              <a:t>proitvodnje</a:t>
            </a:r>
            <a:r>
              <a:rPr lang="sl-SI" dirty="0" smtClean="0"/>
              <a:t>  kot posledica reforme </a:t>
            </a:r>
          </a:p>
          <a:p>
            <a:pPr lvl="0">
              <a:lnSpc>
                <a:spcPct val="80000"/>
              </a:lnSpc>
              <a:spcBef>
                <a:spcPts val="600"/>
              </a:spcBef>
            </a:pPr>
            <a:r>
              <a:rPr lang="sl-SI" dirty="0" smtClean="0"/>
              <a:t>Od tržnega leta 2006/07 je izvoz sladkorja EU padel na raven 1 milijona ton v letu 2009/10, kar pa predstavlja le še 2% svetovnega izvoza. </a:t>
            </a:r>
            <a:r>
              <a:rPr lang="sl-SI" b="1" dirty="0" smtClean="0"/>
              <a:t>Posebnost izvoza iz EU je, da trguje v glavnem z belim sladkorjem, medtem ko obsega svetovna trgovina predvsem surovi sladkor.</a:t>
            </a:r>
          </a:p>
          <a:p>
            <a:pPr lvl="0">
              <a:lnSpc>
                <a:spcPct val="80000"/>
              </a:lnSpc>
              <a:spcBef>
                <a:spcPts val="600"/>
              </a:spcBef>
            </a:pPr>
            <a:endParaRPr lang="sl-SI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3491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smtClean="0"/>
          </a:p>
        </p:txBody>
      </p:sp>
    </p:spTree>
    <p:extLst>
      <p:ext uri="{BB962C8B-B14F-4D97-AF65-F5344CB8AC3E}">
        <p14:creationId xmlns:p14="http://schemas.microsoft.com/office/powerpoint/2010/main" val="115311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Svetovna poraba sladkorja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V zadnjih 10 letih se letna svetovna poraba sladkorja povečuje za 2,8% (skupaj za 23%). Ta stopnja je večja od stopnje rasti proizvodnje. </a:t>
            </a:r>
          </a:p>
          <a:p>
            <a:r>
              <a:rPr lang="sl-SI" dirty="0" smtClean="0"/>
              <a:t>Trije ključni dejavniki pri svetovni potrošnji sladkorja so: rast prebivalstva, rast dohodka in cene. </a:t>
            </a:r>
          </a:p>
          <a:p>
            <a:pPr marL="0" indent="0">
              <a:buNone/>
            </a:pPr>
            <a:endParaRPr lang="sl-SI" dirty="0" smtClean="0"/>
          </a:p>
          <a:p>
            <a:endParaRPr lang="sl-SI" dirty="0"/>
          </a:p>
        </p:txBody>
      </p:sp>
      <p:sp>
        <p:nvSpPr>
          <p:cNvPr id="4" name="Pravokotnik 3"/>
          <p:cNvSpPr/>
          <p:nvPr/>
        </p:nvSpPr>
        <p:spPr>
          <a:xfrm>
            <a:off x="1524764" y="4293096"/>
            <a:ext cx="763284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sl-SI" sz="11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8959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5"/>
          <p:cNvSpPr/>
          <p:nvPr/>
        </p:nvSpPr>
        <p:spPr>
          <a:xfrm>
            <a:off x="684213" y="1028700"/>
            <a:ext cx="7848600" cy="44323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l-SI" sz="2400" kern="0" dirty="0">
                <a:solidFill>
                  <a:srgbClr val="000000"/>
                </a:solidFill>
                <a:latin typeface="Calibri"/>
              </a:rPr>
              <a:t>Svetovna proizvodnja sladkorja se je postopoma povečevala na račun večje porabe in sicer za 17% od 2001/02 do 2009/10 (2,1% na leto). 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l-SI" sz="2400" kern="0" dirty="0">
              <a:solidFill>
                <a:srgbClr val="000000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l-SI" sz="2400" kern="0" dirty="0">
                <a:solidFill>
                  <a:srgbClr val="000000"/>
                </a:solidFill>
                <a:latin typeface="Calibri"/>
              </a:rPr>
              <a:t>Kljub splošnemu trendu rasti, kaže svetovna proizvodnja velika letna nihanja - predvsem zaradi indijskega proizvodnega cikla, v nekaterih letih pa tudi zaradi zaostrenih klimatskih razmer.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l-SI" kern="0" dirty="0">
              <a:solidFill>
                <a:srgbClr val="000000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l-SI" kern="0" dirty="0">
              <a:solidFill>
                <a:srgbClr val="000000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l-SI" kern="0" dirty="0">
              <a:solidFill>
                <a:srgbClr val="000000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l-SI" kern="0" dirty="0">
                <a:solidFill>
                  <a:srgbClr val="000000"/>
                </a:solidFill>
                <a:latin typeface="Calibri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l-SI" kern="0" dirty="0">
              <a:solidFill>
                <a:srgbClr val="FF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23611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Možnosti v Sloveniji</a:t>
            </a:r>
            <a:endParaRPr lang="sl-SI" dirty="0"/>
          </a:p>
        </p:txBody>
      </p:sp>
      <p:sp>
        <p:nvSpPr>
          <p:cNvPr id="3" name="Ograda vsebine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sl-SI" sz="3000" dirty="0" smtClean="0"/>
              <a:t>V letu 2013 je bila izdelana študija, ki je </a:t>
            </a:r>
            <a:r>
              <a:rPr lang="sl-SI" sz="3000" dirty="0"/>
              <a:t>celovita preliminarna  analiza projekta ponovne uvedbe pridelave in predelave sladkorne pese v Severovzhodni Sloveniji. </a:t>
            </a:r>
          </a:p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sl-SI" sz="3000" dirty="0"/>
              <a:t>Pridelava sladkorne pese je pomembna tako zaradi proizvodnje sladkorja kot tudi zaradi možnosti uporabe stranskih proizvodov (rezanci, melasa, </a:t>
            </a:r>
            <a:r>
              <a:rPr lang="sl-SI" sz="3000" dirty="0" err="1"/>
              <a:t>karbonatacijsko</a:t>
            </a:r>
            <a:r>
              <a:rPr lang="sl-SI" sz="3000" dirty="0"/>
              <a:t> apno). Ta značilnost uvršča peso kot ustrezno alternativo v poljedelskem kolobarju. </a:t>
            </a:r>
          </a:p>
          <a:p>
            <a:pPr lvl="0">
              <a:lnSpc>
                <a:spcPct val="90000"/>
              </a:lnSpc>
              <a:spcBef>
                <a:spcPts val="700"/>
              </a:spcBef>
            </a:pPr>
            <a:endParaRPr lang="sl-SI" sz="3000" dirty="0"/>
          </a:p>
        </p:txBody>
      </p:sp>
    </p:spTree>
    <p:extLst>
      <p:ext uri="{BB962C8B-B14F-4D97-AF65-F5344CB8AC3E}">
        <p14:creationId xmlns:p14="http://schemas.microsoft.com/office/powerpoint/2010/main" val="223761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dirty="0" smtClean="0"/>
              <a:t>Cene </a:t>
            </a:r>
          </a:p>
        </p:txBody>
      </p:sp>
      <p:sp>
        <p:nvSpPr>
          <p:cNvPr id="7171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l-SI" altLang="sl-SI" dirty="0" smtClean="0"/>
              <a:t>Projekcija OECD kaže, da se sicer v obdobju do </a:t>
            </a:r>
            <a:r>
              <a:rPr lang="sl-SI" altLang="sl-SI" dirty="0" smtClean="0"/>
              <a:t>2023  </a:t>
            </a:r>
            <a:r>
              <a:rPr lang="sl-SI" altLang="sl-SI" dirty="0" smtClean="0"/>
              <a:t>pričakuje padec cen sladkorja v primerjavi z doseženimi rekordnimi vrednostmi vendar bi naj cene ostale na višjem nivoju kot v preteklem desetletju. </a:t>
            </a:r>
          </a:p>
          <a:p>
            <a:pPr eaLnBrk="1" hangingPunct="1">
              <a:lnSpc>
                <a:spcPct val="90000"/>
              </a:lnSpc>
            </a:pPr>
            <a:r>
              <a:rPr lang="sl-SI" altLang="sl-SI" dirty="0" smtClean="0"/>
              <a:t>Ravno tako se pričakuje nadaljnje nihanje cen kot rezultat intervencij s strani politike številnih držav na trgu sladkorja kot tudi nihanja proizvodnje v Aziji (predvsem Indiji).</a:t>
            </a:r>
          </a:p>
          <a:p>
            <a:pPr eaLnBrk="1" hangingPunct="1">
              <a:lnSpc>
                <a:spcPct val="90000"/>
              </a:lnSpc>
            </a:pPr>
            <a:endParaRPr lang="sl-SI" altLang="sl-SI" dirty="0" smtClean="0"/>
          </a:p>
        </p:txBody>
      </p:sp>
    </p:spTree>
    <p:extLst>
      <p:ext uri="{BB962C8B-B14F-4D97-AF65-F5344CB8AC3E}">
        <p14:creationId xmlns:p14="http://schemas.microsoft.com/office/powerpoint/2010/main" val="18835452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Situacija v EU</a:t>
            </a:r>
            <a:endParaRPr lang="sl-SI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70866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403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slov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sl-SI" altLang="sl-SI" sz="4000" dirty="0" smtClean="0"/>
              <a:t>Študija vsebuje </a:t>
            </a:r>
          </a:p>
        </p:txBody>
      </p:sp>
      <p:sp>
        <p:nvSpPr>
          <p:cNvPr id="3075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ts val="700"/>
              </a:spcBef>
            </a:pPr>
            <a:r>
              <a:rPr lang="sl-SI" altLang="sl-SI" sz="3000" dirty="0" smtClean="0"/>
              <a:t>Deskriptivna analiza trga s sladkorjem in implikacije SKP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</a:pPr>
            <a:r>
              <a:rPr lang="sl-SI" altLang="sl-SI" sz="3000" dirty="0" smtClean="0"/>
              <a:t>Ocena razpoložljivih površin 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</a:pPr>
            <a:r>
              <a:rPr lang="sl-SI" altLang="sl-SI" sz="3000" dirty="0" smtClean="0"/>
              <a:t>Ocena  ekonomske upravičenosti pridelave pese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</a:pPr>
            <a:r>
              <a:rPr lang="sl-SI" altLang="sl-SI" sz="3000" dirty="0" smtClean="0"/>
              <a:t>Ocena potrebne mehanizacije 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</a:pPr>
            <a:r>
              <a:rPr lang="sl-SI" altLang="sl-SI" sz="3000" dirty="0" smtClean="0"/>
              <a:t>Ocena stroškov transporta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</a:pPr>
            <a:r>
              <a:rPr lang="sl-SI" altLang="sl-SI" sz="3000" dirty="0" smtClean="0"/>
              <a:t>Tehnološka analiza predelave sladkorja 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</a:pPr>
            <a:r>
              <a:rPr lang="sl-SI" altLang="sl-SI" sz="3000" dirty="0" smtClean="0"/>
              <a:t>Finančna analiza investicije v tovarno 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</a:pPr>
            <a:r>
              <a:rPr lang="sl-SI" altLang="sl-SI" sz="3000" dirty="0" smtClean="0"/>
              <a:t>Ocena eksternih koristi tovarne in ponovne uvedbe pridelave in predelave sladkorne pese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</a:pPr>
            <a:endParaRPr lang="sl-SI" altLang="sl-SI" sz="3000" dirty="0" smtClean="0"/>
          </a:p>
        </p:txBody>
      </p:sp>
    </p:spTree>
    <p:extLst>
      <p:ext uri="{BB962C8B-B14F-4D97-AF65-F5344CB8AC3E}">
        <p14:creationId xmlns:p14="http://schemas.microsoft.com/office/powerpoint/2010/main" val="1235273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Ekonomika pridelave sladkorne pese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Po študiji med 25 in 27 €/t kar je primerljivo tudi z oceno FAO, ki stroške pridelave sladkorne pese ocenjuje na 20-30 €/t. </a:t>
            </a:r>
          </a:p>
          <a:p>
            <a:pPr marL="0" indent="0">
              <a:buNone/>
            </a:pPr>
            <a:endParaRPr lang="sl-SI" dirty="0" smtClean="0"/>
          </a:p>
          <a:p>
            <a:r>
              <a:rPr lang="sl-SI" dirty="0" smtClean="0"/>
              <a:t>dosežen finančni rezultat pri pridelku 54 t, 16% digestiji in ceni sladkorne pese 45 €/t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4350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793</Words>
  <Application>Microsoft Office PowerPoint</Application>
  <PresentationFormat>Diaprojekcija na zaslonu (4:3)</PresentationFormat>
  <Paragraphs>80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20</vt:i4>
      </vt:variant>
    </vt:vector>
  </HeadingPairs>
  <TitlesOfParts>
    <vt:vector size="21" baseType="lpstr">
      <vt:lpstr>Office Theme</vt:lpstr>
      <vt:lpstr> »ŠTUDIJA O IZVEDLJIVOSTI PROJEKTA PRIDELAVE IN PREDELAVE SLADKORNE PESE« </vt:lpstr>
      <vt:lpstr>Svetovna proizvodnja sladkorja </vt:lpstr>
      <vt:lpstr>Svetovna poraba sladkorja </vt:lpstr>
      <vt:lpstr>PowerPointova predstavitev</vt:lpstr>
      <vt:lpstr>Možnosti v Sloveniji</vt:lpstr>
      <vt:lpstr>Cene </vt:lpstr>
      <vt:lpstr>Situacija v EU</vt:lpstr>
      <vt:lpstr>Študija vsebuje </vt:lpstr>
      <vt:lpstr>Ekonomika pridelave sladkorne pese</vt:lpstr>
      <vt:lpstr>Nova tovarna </vt:lpstr>
      <vt:lpstr>Potrebne površine </vt:lpstr>
      <vt:lpstr>PowerPointova predstavitev</vt:lpstr>
      <vt:lpstr>Gospodarski in socialni učinki </vt:lpstr>
      <vt:lpstr>Delovna mesta</vt:lpstr>
      <vt:lpstr>PowerPointova predstavitev</vt:lpstr>
      <vt:lpstr>PowerPointova predstavitev</vt:lpstr>
      <vt:lpstr>PowerPointova predstavitev</vt:lpstr>
      <vt:lpstr>Podatki od drugod</vt:lpstr>
      <vt:lpstr>Zaključki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Uporabnik</dc:creator>
  <cp:lastModifiedBy>crtomir</cp:lastModifiedBy>
  <cp:revision>2</cp:revision>
  <dcterms:created xsi:type="dcterms:W3CDTF">2012-07-01T16:31:19Z</dcterms:created>
  <dcterms:modified xsi:type="dcterms:W3CDTF">2013-11-13T13:49:12Z</dcterms:modified>
</cp:coreProperties>
</file>