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73" r:id="rId7"/>
    <p:sldId id="269" r:id="rId8"/>
    <p:sldId id="262" r:id="rId9"/>
    <p:sldId id="265" r:id="rId10"/>
    <p:sldId id="267" r:id="rId11"/>
    <p:sldId id="271" r:id="rId12"/>
    <p:sldId id="272" r:id="rId13"/>
    <p:sldId id="263" r:id="rId14"/>
    <p:sldId id="270" r:id="rId1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79472" autoAdjust="0"/>
  </p:normalViewPr>
  <p:slideViewPr>
    <p:cSldViewPr>
      <p:cViewPr varScale="1">
        <p:scale>
          <a:sx n="109" d="100"/>
          <a:sy n="109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0B5EA-5F99-4007-80BF-7E228ADB4856}" type="datetimeFigureOut">
              <a:rPr lang="sl-SI" smtClean="0"/>
              <a:t>7.10.2013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1F457-65DB-41D5-AED2-5A684D40DED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59187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048D-F77A-46F4-A8D5-881DD9F5ABC1}" type="datetime1">
              <a:rPr lang="sl-SI" smtClean="0"/>
              <a:t>7.10.2013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616F-EE76-4AF5-81B8-5C4B74BBD444}" type="datetime1">
              <a:rPr lang="sl-SI" smtClean="0"/>
              <a:t>7.10.2013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D1B0-1BDF-4DDF-B6E0-1DFB75D113C0}" type="datetime1">
              <a:rPr lang="sl-SI" smtClean="0"/>
              <a:t>7.10.2013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2F30-0DD8-4886-A3DA-DD0422EE599A}" type="datetime1">
              <a:rPr lang="sl-SI" smtClean="0"/>
              <a:t>7.10.2013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FDBD-5F3F-4921-9258-067D27536DDF}" type="datetime1">
              <a:rPr lang="sl-SI" smtClean="0"/>
              <a:t>7.10.2013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B8BE-8A1E-4314-88C1-22D18D6197C9}" type="datetime1">
              <a:rPr lang="sl-SI" smtClean="0"/>
              <a:t>7.10.2013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D12C-AA8E-496C-AF06-E0F8A9AB34C1}" type="datetime1">
              <a:rPr lang="sl-SI" smtClean="0"/>
              <a:t>7.10.2013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81A6-5A8F-4737-9BE9-E6693A9DBC3B}" type="datetime1">
              <a:rPr lang="sl-SI" smtClean="0"/>
              <a:t>7.10.2013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0ECA-91AE-4827-9C43-AF8DAC76958A}" type="datetime1">
              <a:rPr lang="sl-SI" smtClean="0"/>
              <a:t>7.10.2013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8407-D5B8-4DF3-9A69-E9AB14527E69}" type="datetime1">
              <a:rPr lang="sl-SI" smtClean="0"/>
              <a:t>7.10.2013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16B5-E5EC-478E-8064-58FDEB2978F7}" type="datetime1">
              <a:rPr lang="sl-SI" smtClean="0"/>
              <a:t>7.10.2013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2E3F-954B-42BE-8DA9-A181FE8FCDA2}" type="datetime1">
              <a:rPr lang="sl-SI" smtClean="0"/>
              <a:t>7.10.2013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07991-A196-4DF8-9D98-A4A7CDE00885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si/url?sa=i&amp;source=images&amp;cd=&amp;cad=rja&amp;docid=xqWNVsu7UhrTUM&amp;tbnid=Qy2lk4s9tWLZ4M:&amp;ved=0CAgQjRwwAA&amp;url=http://www.benetke.com/O_nas.php?nodeCode=89438117361&amp;ei=q9BRUqe5MIbRtAajwICgCw&amp;psig=AFQjCNFU6GRrB8tQWptli0lS-ACRnNsYgg&amp;ust=1381179947832778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l-SI" b="1" dirty="0" smtClean="0">
                <a:solidFill>
                  <a:srgbClr val="FF0000"/>
                </a:solidFill>
              </a:rPr>
              <a:t/>
            </a:r>
            <a:br>
              <a:rPr lang="sl-SI" b="1" dirty="0" smtClean="0">
                <a:solidFill>
                  <a:srgbClr val="FF0000"/>
                </a:solidFill>
              </a:rPr>
            </a:br>
            <a:r>
              <a:rPr lang="sl-SI" b="1" dirty="0" smtClean="0">
                <a:solidFill>
                  <a:srgbClr val="FF0000"/>
                </a:solidFill>
              </a:rPr>
              <a:t>MANIFESTNA IN LATENTNA VREDNOST ZASTOPNIKA PRAVIC NA PODROČJU DUŠEVNEGA ZDRAVJA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14634"/>
          </a:xfrm>
        </p:spPr>
        <p:txBody>
          <a:bodyPr>
            <a:normAutofit/>
          </a:bodyPr>
          <a:lstStyle/>
          <a:p>
            <a:endParaRPr lang="sl-SI" sz="2400" b="1" dirty="0" smtClean="0"/>
          </a:p>
          <a:p>
            <a:r>
              <a:rPr lang="sl-SI" sz="2400" b="1" dirty="0" smtClean="0"/>
              <a:t>Vesna Zupančič, mag</a:t>
            </a:r>
            <a:r>
              <a:rPr lang="sl-SI" sz="2400" dirty="0" smtClean="0"/>
              <a:t>.</a:t>
            </a:r>
          </a:p>
          <a:p>
            <a:r>
              <a:rPr lang="sl-SI" sz="2400" dirty="0" smtClean="0"/>
              <a:t>Zastopnica pravic oseb s težavami </a:t>
            </a:r>
          </a:p>
          <a:p>
            <a:r>
              <a:rPr lang="sl-SI" sz="2400" dirty="0"/>
              <a:t>v</a:t>
            </a:r>
            <a:r>
              <a:rPr lang="sl-SI" sz="2400" dirty="0" smtClean="0"/>
              <a:t> duševnem zdravju</a:t>
            </a:r>
          </a:p>
          <a:p>
            <a:endParaRPr lang="sl-SI" sz="2400" dirty="0" smtClean="0"/>
          </a:p>
        </p:txBody>
      </p:sp>
      <p:sp>
        <p:nvSpPr>
          <p:cNvPr id="5" name="PoljeZBesedilom 4"/>
          <p:cNvSpPr txBox="1"/>
          <p:nvPr/>
        </p:nvSpPr>
        <p:spPr>
          <a:xfrm>
            <a:off x="0" y="42860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“Skrb za duševno zdravje-zagotavljanje stabilnosti sistema kot podlage za razvoj” </a:t>
            </a:r>
          </a:p>
          <a:p>
            <a:pPr algn="ctr"/>
            <a:r>
              <a:rPr lang="sl-SI" dirty="0" smtClean="0"/>
              <a:t>Državni svet, 8. 10. 2013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1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>Opravljene naloge zastopnika</a:t>
            </a:r>
            <a:endParaRPr lang="sl-SI" sz="28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sl-SI" sz="7200" dirty="0"/>
              <a:t>p</a:t>
            </a:r>
            <a:r>
              <a:rPr lang="sl-SI" sz="7200" dirty="0" smtClean="0"/>
              <a:t>ogovor, poslušanje zgodbe pacienta,</a:t>
            </a:r>
          </a:p>
          <a:p>
            <a:pPr>
              <a:lnSpc>
                <a:spcPct val="120000"/>
              </a:lnSpc>
            </a:pPr>
            <a:r>
              <a:rPr lang="sl-SI" sz="7200" dirty="0"/>
              <a:t>p</a:t>
            </a:r>
            <a:r>
              <a:rPr lang="sl-SI" sz="7200" dirty="0" smtClean="0"/>
              <a:t>ogovor v smislu krepitve moči; motiviranje</a:t>
            </a:r>
            <a:r>
              <a:rPr lang="sl-SI" sz="7200" dirty="0"/>
              <a:t>, da spregovorijo z zdravnikom, </a:t>
            </a:r>
            <a:r>
              <a:rPr lang="sl-SI" sz="7200" dirty="0" smtClean="0"/>
              <a:t>osebjem in izpostavijo </a:t>
            </a:r>
            <a:r>
              <a:rPr lang="sl-SI" sz="7200" dirty="0"/>
              <a:t>svojo željo, predstavijo svoje </a:t>
            </a:r>
            <a:r>
              <a:rPr lang="sl-SI" sz="7200" dirty="0" smtClean="0"/>
              <a:t>videnje,</a:t>
            </a:r>
          </a:p>
          <a:p>
            <a:pPr>
              <a:lnSpc>
                <a:spcPct val="120000"/>
              </a:lnSpc>
            </a:pPr>
            <a:r>
              <a:rPr lang="sl-SI" sz="7200" dirty="0"/>
              <a:t>p</a:t>
            </a:r>
            <a:r>
              <a:rPr lang="sl-SI" sz="7200" dirty="0" smtClean="0"/>
              <a:t>odajanje informacij,</a:t>
            </a:r>
          </a:p>
          <a:p>
            <a:pPr>
              <a:lnSpc>
                <a:spcPct val="120000"/>
              </a:lnSpc>
            </a:pPr>
            <a:r>
              <a:rPr lang="sl-SI" sz="7200" dirty="0" smtClean="0"/>
              <a:t>informiranje </a:t>
            </a:r>
            <a:r>
              <a:rPr lang="sl-SI" sz="7200" dirty="0"/>
              <a:t>o pravicah oseb, </a:t>
            </a:r>
            <a:r>
              <a:rPr lang="sl-SI" sz="7200" dirty="0" smtClean="0"/>
              <a:t>o postopkih </a:t>
            </a:r>
            <a:r>
              <a:rPr lang="sl-SI" sz="7200" dirty="0"/>
              <a:t>prisilne hospitalizacije</a:t>
            </a:r>
            <a:r>
              <a:rPr lang="sl-SI" sz="7200" dirty="0" smtClean="0"/>
              <a:t>, o prostovoljni hospitalizaciji, </a:t>
            </a:r>
          </a:p>
          <a:p>
            <a:pPr>
              <a:lnSpc>
                <a:spcPct val="120000"/>
              </a:lnSpc>
            </a:pPr>
            <a:r>
              <a:rPr lang="sl-SI" sz="7200" dirty="0"/>
              <a:t>o</a:t>
            </a:r>
            <a:r>
              <a:rPr lang="sl-SI" sz="7200" dirty="0" smtClean="0"/>
              <a:t>rganizacija in posredovanje, da bi prišli do informacij drugih kompetentnih oseb za posamezno področje,</a:t>
            </a:r>
          </a:p>
          <a:p>
            <a:pPr>
              <a:lnSpc>
                <a:spcPct val="120000"/>
              </a:lnSpc>
            </a:pPr>
            <a:r>
              <a:rPr lang="sl-SI" sz="7200" dirty="0"/>
              <a:t>v</a:t>
            </a:r>
            <a:r>
              <a:rPr lang="sl-SI" sz="7200" dirty="0" smtClean="0"/>
              <a:t>zpostavljanje stika z za zastopanca pomembnimi osebami, z notranjimi in zunanjimi izvajalci različnih storitev,</a:t>
            </a:r>
            <a:endParaRPr lang="sl-SI" sz="7200" i="1" dirty="0"/>
          </a:p>
          <a:p>
            <a:pPr marL="0" indent="0" algn="ctr">
              <a:buNone/>
            </a:pPr>
            <a:endParaRPr lang="sl-SI" sz="7200" dirty="0"/>
          </a:p>
          <a:p>
            <a:pPr marL="0" indent="0">
              <a:buNone/>
            </a:pPr>
            <a:endParaRPr lang="sl-SI" sz="4200" dirty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238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11</a:t>
            </a:fld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4294967295"/>
          </p:nvPr>
        </p:nvSpPr>
        <p:spPr>
          <a:xfrm>
            <a:off x="611560" y="404664"/>
            <a:ext cx="7618040" cy="5721499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sl-SI" sz="2300" dirty="0"/>
              <a:t>vpogled v evidenco o posebnih varovalnih ukrepih,</a:t>
            </a:r>
          </a:p>
          <a:p>
            <a:pPr>
              <a:lnSpc>
                <a:spcPct val="110000"/>
              </a:lnSpc>
            </a:pPr>
            <a:r>
              <a:rPr lang="sl-SI" sz="2300" dirty="0"/>
              <a:t>pregled in razlaga  dokumentacije, sklepov sodišča,</a:t>
            </a:r>
          </a:p>
          <a:p>
            <a:pPr>
              <a:lnSpc>
                <a:spcPct val="110000"/>
              </a:lnSpc>
            </a:pPr>
            <a:r>
              <a:rPr lang="sl-SI" sz="2300" dirty="0"/>
              <a:t>pomoč pri pisanju pritožbe,</a:t>
            </a:r>
          </a:p>
          <a:p>
            <a:pPr>
              <a:lnSpc>
                <a:spcPct val="110000"/>
              </a:lnSpc>
            </a:pPr>
            <a:r>
              <a:rPr lang="sl-SI" sz="2300" dirty="0"/>
              <a:t>pomoč  pri </a:t>
            </a:r>
            <a:r>
              <a:rPr lang="sl-SI" sz="2300" dirty="0" smtClean="0"/>
              <a:t>iskanju izgubljenih </a:t>
            </a:r>
            <a:r>
              <a:rPr lang="sl-SI" sz="2300" dirty="0"/>
              <a:t>predmetov,</a:t>
            </a:r>
          </a:p>
          <a:p>
            <a:pPr>
              <a:lnSpc>
                <a:spcPct val="110000"/>
              </a:lnSpc>
            </a:pPr>
            <a:r>
              <a:rPr lang="sl-SI" sz="2300" dirty="0"/>
              <a:t>podpora pri zagotavljanju osebnih stvari,</a:t>
            </a:r>
          </a:p>
          <a:p>
            <a:pPr>
              <a:lnSpc>
                <a:spcPct val="110000"/>
              </a:lnSpc>
            </a:pPr>
            <a:r>
              <a:rPr lang="sl-SI" sz="2300" dirty="0"/>
              <a:t>podpora pri omogočanju primerne </a:t>
            </a:r>
            <a:r>
              <a:rPr lang="sl-SI" sz="2300" dirty="0" err="1"/>
              <a:t>prostočasovne</a:t>
            </a:r>
            <a:r>
              <a:rPr lang="sl-SI" sz="2300" dirty="0"/>
              <a:t> aktivnosti, prostor za študij,</a:t>
            </a:r>
          </a:p>
          <a:p>
            <a:pPr>
              <a:lnSpc>
                <a:spcPct val="110000"/>
              </a:lnSpc>
            </a:pPr>
            <a:r>
              <a:rPr lang="sl-SI" sz="2300" dirty="0"/>
              <a:t>podpora pri reševanju konfliktov, spodbujanje h komunikaciji z osebjem in </a:t>
            </a:r>
            <a:r>
              <a:rPr lang="sl-SI" sz="2300" dirty="0" smtClean="0"/>
              <a:t>k izražanju </a:t>
            </a:r>
            <a:r>
              <a:rPr lang="sl-SI" sz="2300" dirty="0"/>
              <a:t>želja… </a:t>
            </a:r>
          </a:p>
          <a:p>
            <a:pPr>
              <a:lnSpc>
                <a:spcPct val="120000"/>
              </a:lnSpc>
            </a:pPr>
            <a:endParaRPr lang="sl-SI" sz="2000" dirty="0"/>
          </a:p>
          <a:p>
            <a:pPr marL="0" indent="0" algn="ctr">
              <a:buNone/>
            </a:pPr>
            <a:r>
              <a:rPr lang="sl-SI" sz="2800" b="1" dirty="0" smtClean="0"/>
              <a:t>RAZKORAK MED PRIČAKOVANJI ZDRAVSTVENIH DELAVCEV GLEDE NA PODANA NAVODILA IN RAUMEVANJE LE TEH S STRANI PACIENTOV</a:t>
            </a:r>
          </a:p>
          <a:p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108081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12</a:t>
            </a:fld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4294967295"/>
          </p:nvPr>
        </p:nvSpPr>
        <p:spPr>
          <a:xfrm>
            <a:off x="179512" y="404664"/>
            <a:ext cx="8050088" cy="5721499"/>
          </a:xfrm>
        </p:spPr>
        <p:txBody>
          <a:bodyPr>
            <a:normAutofit/>
          </a:bodyPr>
          <a:lstStyle/>
          <a:p>
            <a:r>
              <a:rPr lang="sl-SI" sz="2000" b="1" u="sng" dirty="0" smtClean="0"/>
              <a:t>Medicinska sestra </a:t>
            </a:r>
            <a:r>
              <a:rPr lang="sl-SI" sz="2000" dirty="0" smtClean="0"/>
              <a:t>je zagovornica pacienta in njegovih pravic</a:t>
            </a:r>
            <a:r>
              <a:rPr lang="sl-SI" sz="2400" dirty="0" smtClean="0"/>
              <a:t>. </a:t>
            </a:r>
          </a:p>
          <a:p>
            <a:pPr marL="0" indent="0">
              <a:buNone/>
            </a:pPr>
            <a:r>
              <a:rPr lang="sl-SI" sz="2000" dirty="0"/>
              <a:t> </a:t>
            </a:r>
            <a:r>
              <a:rPr lang="sl-SI" sz="2000" dirty="0" smtClean="0"/>
              <a:t>                </a:t>
            </a:r>
            <a:r>
              <a:rPr lang="sl-SI" sz="1800" dirty="0" smtClean="0"/>
              <a:t>(Kodeks medicinskih sester in zdravstvenih tehnikov Slovenije, 2. člen)</a:t>
            </a:r>
          </a:p>
          <a:p>
            <a:pPr marL="0" indent="0">
              <a:buNone/>
            </a:pPr>
            <a:endParaRPr lang="sl-SI" sz="800" dirty="0"/>
          </a:p>
          <a:p>
            <a:r>
              <a:rPr lang="sl-SI" sz="2000" b="1" u="sng" dirty="0"/>
              <a:t>Zdravnikovi ukrepi </a:t>
            </a:r>
            <a:r>
              <a:rPr lang="sl-SI" sz="2000" dirty="0"/>
              <a:t>morajo temeljiti izključno na odločitvah, ki bolniku lajšajo trpljenje in povrnejo </a:t>
            </a:r>
            <a:r>
              <a:rPr lang="sl-SI" sz="2000" dirty="0" smtClean="0"/>
              <a:t>zdravje.</a:t>
            </a:r>
          </a:p>
          <a:p>
            <a:pPr marL="0" indent="0">
              <a:buNone/>
            </a:pPr>
            <a:r>
              <a:rPr lang="sl-SI" sz="2000" dirty="0" smtClean="0"/>
              <a:t>                                              </a:t>
            </a:r>
            <a:r>
              <a:rPr lang="sl-SI" sz="1800" dirty="0" smtClean="0"/>
              <a:t>(Kodeks medicinske deontologije Slovenije; 15. člen)</a:t>
            </a:r>
          </a:p>
          <a:p>
            <a:pPr marL="0" indent="0">
              <a:buNone/>
            </a:pPr>
            <a:endParaRPr lang="sl-SI" sz="800" dirty="0" smtClean="0"/>
          </a:p>
          <a:p>
            <a:pPr marL="0" indent="0">
              <a:buNone/>
            </a:pPr>
            <a:r>
              <a:rPr lang="sl-SI" sz="2000" dirty="0"/>
              <a:t>      </a:t>
            </a:r>
            <a:r>
              <a:rPr lang="sl-SI" sz="2000" b="1" u="sng" dirty="0"/>
              <a:t>Zdravnik </a:t>
            </a:r>
            <a:r>
              <a:rPr lang="sl-SI" sz="2000" dirty="0"/>
              <a:t>mora pomagati bolniku pri uveljavljanju zdravstvenih in </a:t>
            </a:r>
            <a:endParaRPr lang="sl-SI" sz="2000" dirty="0" smtClean="0"/>
          </a:p>
          <a:p>
            <a:pPr marL="0" indent="0">
              <a:buNone/>
            </a:pPr>
            <a:r>
              <a:rPr lang="sl-SI" sz="2000" dirty="0"/>
              <a:t> </a:t>
            </a:r>
            <a:r>
              <a:rPr lang="sl-SI" sz="2000" dirty="0" smtClean="0"/>
              <a:t>      socialnih  pravic.</a:t>
            </a:r>
          </a:p>
          <a:p>
            <a:pPr marL="0" indent="0">
              <a:buNone/>
            </a:pPr>
            <a:r>
              <a:rPr lang="sl-SI" sz="2000" dirty="0"/>
              <a:t> </a:t>
            </a:r>
            <a:r>
              <a:rPr lang="sl-SI" sz="2000" dirty="0" smtClean="0"/>
              <a:t>                                              </a:t>
            </a:r>
            <a:r>
              <a:rPr lang="sl-SI" sz="1800" dirty="0" smtClean="0"/>
              <a:t>(Kodeks </a:t>
            </a:r>
            <a:r>
              <a:rPr lang="sl-SI" sz="1800" dirty="0"/>
              <a:t>medicinske deontologije Slovenije; </a:t>
            </a:r>
            <a:r>
              <a:rPr lang="sl-SI" sz="1800" dirty="0" smtClean="0"/>
              <a:t>22. člen)</a:t>
            </a:r>
          </a:p>
          <a:p>
            <a:pPr marL="0" indent="0">
              <a:buNone/>
            </a:pPr>
            <a:endParaRPr lang="sl-SI" sz="800" dirty="0" smtClean="0"/>
          </a:p>
          <a:p>
            <a:r>
              <a:rPr lang="sl-SI" sz="2000" b="1" u="sng" dirty="0" smtClean="0"/>
              <a:t>Delo </a:t>
            </a:r>
            <a:r>
              <a:rPr lang="sl-SI" sz="2000" b="1" u="sng" dirty="0"/>
              <a:t>socialne delavke/delavca </a:t>
            </a:r>
            <a:r>
              <a:rPr lang="sl-SI" sz="2000" dirty="0"/>
              <a:t>mora biti vselej v pomoč in korist uporabnikom, s katerimi </a:t>
            </a:r>
            <a:r>
              <a:rPr lang="sl-SI" sz="2000" dirty="0" smtClean="0"/>
              <a:t>dela.</a:t>
            </a:r>
          </a:p>
          <a:p>
            <a:pPr marL="0" indent="0">
              <a:buNone/>
            </a:pPr>
            <a:r>
              <a:rPr lang="sl-SI" sz="1800" dirty="0"/>
              <a:t> </a:t>
            </a:r>
            <a:r>
              <a:rPr lang="sl-SI" sz="1800" dirty="0" smtClean="0"/>
              <a:t>                                       (Kodeks </a:t>
            </a:r>
            <a:r>
              <a:rPr lang="sl-SI" sz="1800" dirty="0"/>
              <a:t>etike </a:t>
            </a:r>
            <a:r>
              <a:rPr lang="sl-SI" sz="1800" dirty="0" smtClean="0"/>
              <a:t>socialnih </a:t>
            </a:r>
            <a:r>
              <a:rPr lang="sl-SI" sz="1800" dirty="0"/>
              <a:t>delavk in delavcev Slovenije </a:t>
            </a:r>
            <a:r>
              <a:rPr lang="sl-SI" sz="1800" dirty="0" smtClean="0"/>
              <a:t>; 4. člen)</a:t>
            </a:r>
            <a:endParaRPr lang="sl-SI" sz="1800" dirty="0"/>
          </a:p>
          <a:p>
            <a:pPr marL="0" indent="0">
              <a:buNone/>
            </a:pPr>
            <a:r>
              <a:rPr lang="sl-SI" sz="2000" b="1" dirty="0" smtClean="0"/>
              <a:t>                                                            </a:t>
            </a:r>
            <a:endParaRPr lang="sl-SI" sz="1800" dirty="0"/>
          </a:p>
          <a:p>
            <a:r>
              <a:rPr lang="sl-SI" sz="2000" b="1" u="sng" dirty="0" smtClean="0"/>
              <a:t>Psiholog </a:t>
            </a:r>
            <a:r>
              <a:rPr lang="sl-SI" sz="2000" dirty="0" smtClean="0"/>
              <a:t>pri svojem delu spoštuje človekove pravice.</a:t>
            </a:r>
          </a:p>
          <a:p>
            <a:pPr marL="0" indent="0">
              <a:buNone/>
            </a:pPr>
            <a:r>
              <a:rPr lang="sl-SI" sz="2000" dirty="0" smtClean="0"/>
              <a:t>                                           (Kodeks poklicne etike psihologov Slovenije, 5. člen)</a:t>
            </a:r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endParaRPr lang="sl-SI" sz="2000" dirty="0" smtClean="0"/>
          </a:p>
          <a:p>
            <a:endParaRPr lang="sl-SI" sz="2000" dirty="0"/>
          </a:p>
          <a:p>
            <a:pPr marL="0" indent="0">
              <a:buNone/>
            </a:pPr>
            <a:endParaRPr lang="sl-SI" sz="2000" dirty="0" smtClean="0"/>
          </a:p>
        </p:txBody>
      </p:sp>
    </p:spTree>
    <p:extLst>
      <p:ext uri="{BB962C8B-B14F-4D97-AF65-F5344CB8AC3E}">
        <p14:creationId xmlns:p14="http://schemas.microsoft.com/office/powerpoint/2010/main" val="9146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l-SI" sz="2400" b="1" dirty="0" smtClean="0">
                <a:solidFill>
                  <a:srgbClr val="FF0000"/>
                </a:solidFill>
              </a:rPr>
              <a:t>VREDNOST zastopnika pravic na področju duševnega zdravja</a:t>
            </a:r>
            <a:endParaRPr lang="sl-SI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Ograd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757502"/>
              </p:ext>
            </p:extLst>
          </p:nvPr>
        </p:nvGraphicFramePr>
        <p:xfrm>
          <a:off x="179511" y="1052737"/>
          <a:ext cx="8784977" cy="5723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83"/>
                <a:gridCol w="2746649"/>
                <a:gridCol w="3902045"/>
              </a:tblGrid>
              <a:tr h="389648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Manifestna vloga</a:t>
                      </a:r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Latentna vloga</a:t>
                      </a:r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5395">
                <a:tc>
                  <a:txBody>
                    <a:bodyPr/>
                    <a:lstStyle/>
                    <a:p>
                      <a:r>
                        <a:rPr lang="sl-SI" dirty="0" smtClean="0"/>
                        <a:t>za </a:t>
                      </a:r>
                      <a:r>
                        <a:rPr lang="sl-SI" baseline="0" dirty="0" smtClean="0"/>
                        <a:t> zastopanca</a:t>
                      </a:r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 smtClean="0"/>
                        <a:t>- ZAKONSKA PODLAGA</a:t>
                      </a:r>
                    </a:p>
                    <a:p>
                      <a:r>
                        <a:rPr lang="sl-SI" sz="1600" dirty="0" smtClean="0"/>
                        <a:t>     varovanje</a:t>
                      </a:r>
                      <a:r>
                        <a:rPr lang="sl-SI" sz="1600" baseline="0" dirty="0" smtClean="0"/>
                        <a:t> pravic,</a:t>
                      </a:r>
                    </a:p>
                    <a:p>
                      <a:r>
                        <a:rPr lang="sl-SI" sz="1600" baseline="0" dirty="0" smtClean="0"/>
                        <a:t>      informator</a:t>
                      </a:r>
                      <a:endParaRPr lang="sl-SI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600" dirty="0" smtClean="0"/>
                        <a:t>poslušalec njegove zgodbe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600" b="1" dirty="0" smtClean="0"/>
                        <a:t>novo upanje za lažjo</a:t>
                      </a:r>
                      <a:r>
                        <a:rPr lang="sl-SI" sz="1600" b="1" baseline="0" dirty="0" smtClean="0"/>
                        <a:t>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l-SI" sz="1600" b="1" baseline="0" dirty="0" smtClean="0"/>
                        <a:t>       premostitev krize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600" baseline="0" dirty="0" smtClean="0"/>
                        <a:t>motivator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500">
                <a:tc>
                  <a:txBody>
                    <a:bodyPr/>
                    <a:lstStyle/>
                    <a:p>
                      <a:r>
                        <a:rPr lang="sl-SI" dirty="0" smtClean="0"/>
                        <a:t>za njegove</a:t>
                      </a:r>
                      <a:r>
                        <a:rPr lang="sl-SI" baseline="0" dirty="0" smtClean="0"/>
                        <a:t> bližnje</a:t>
                      </a:r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 smtClean="0"/>
                        <a:t>  -</a:t>
                      </a:r>
                      <a:r>
                        <a:rPr lang="sl-SI" sz="1600" baseline="0" dirty="0" smtClean="0"/>
                        <a:t> </a:t>
                      </a:r>
                      <a:r>
                        <a:rPr lang="sl-SI" sz="1600" dirty="0" smtClean="0"/>
                        <a:t>avtonomija pacienta       </a:t>
                      </a:r>
                      <a:endParaRPr lang="sl-SI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600" dirty="0" smtClean="0"/>
                        <a:t>posrednik med zastopancem in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l-SI" sz="1600" dirty="0" smtClean="0"/>
                        <a:t>       njegovimi svojci</a:t>
                      </a:r>
                      <a:endParaRPr lang="sl-SI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4343">
                <a:tc>
                  <a:txBody>
                    <a:bodyPr/>
                    <a:lstStyle/>
                    <a:p>
                      <a:r>
                        <a:rPr lang="sl-SI" dirty="0" smtClean="0"/>
                        <a:t>za organizacijo</a:t>
                      </a:r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sl-SI" sz="1600" dirty="0" smtClean="0"/>
                        <a:t>-   nadzornik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l-SI" sz="1600" dirty="0" smtClean="0"/>
                        <a:t>-   presojevalec kakovosti</a:t>
                      </a:r>
                    </a:p>
                    <a:p>
                      <a:r>
                        <a:rPr lang="sl-SI" sz="1600" dirty="0" smtClean="0"/>
                        <a:t>     delovanja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l-SI" sz="1600" dirty="0" smtClean="0"/>
                        <a:t>-   spodbujevalec</a:t>
                      </a:r>
                      <a:r>
                        <a:rPr lang="sl-SI" sz="1600" baseline="0" dirty="0" smtClean="0"/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l-SI" sz="1600" baseline="0" dirty="0" smtClean="0"/>
                        <a:t>    </a:t>
                      </a:r>
                      <a:r>
                        <a:rPr lang="sl-SI" sz="1600" dirty="0" smtClean="0"/>
                        <a:t>kakovostnega delovanja</a:t>
                      </a:r>
                      <a:endParaRPr lang="sl-SI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600" dirty="0" smtClean="0"/>
                        <a:t>gradnik</a:t>
                      </a:r>
                      <a:r>
                        <a:rPr lang="sl-SI" sz="1600" baseline="0" dirty="0" smtClean="0"/>
                        <a:t> mostu med organizacijo in zastopancem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600" baseline="0" dirty="0" smtClean="0"/>
                        <a:t>pobudnik za spremembe na podlagi opažanj</a:t>
                      </a:r>
                      <a:endParaRPr lang="sl-SI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5395">
                <a:tc>
                  <a:txBody>
                    <a:bodyPr/>
                    <a:lstStyle/>
                    <a:p>
                      <a:r>
                        <a:rPr lang="sl-SI" dirty="0" smtClean="0"/>
                        <a:t>za strokovne</a:t>
                      </a:r>
                      <a:r>
                        <a:rPr lang="sl-SI" baseline="0" dirty="0" smtClean="0"/>
                        <a:t> delavce in </a:t>
                      </a:r>
                      <a:r>
                        <a:rPr lang="sl-SI" dirty="0" smtClean="0"/>
                        <a:t>stroko</a:t>
                      </a:r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sl-SI" sz="1600" baseline="0" dirty="0" smtClean="0"/>
                        <a:t>- zavedno usmerjanje v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l-SI" sz="1600" baseline="0" dirty="0" smtClean="0"/>
                        <a:t>   </a:t>
                      </a:r>
                      <a:r>
                        <a:rPr lang="sl-SI" sz="1600" baseline="0" dirty="0" err="1" smtClean="0"/>
                        <a:t>samoevalvacijo</a:t>
                      </a:r>
                      <a:r>
                        <a:rPr lang="sl-SI" sz="1600" baseline="0" dirty="0" smtClean="0"/>
                        <a:t> in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l-SI" sz="1600" baseline="0" dirty="0" smtClean="0"/>
                        <a:t>   </a:t>
                      </a:r>
                      <a:r>
                        <a:rPr lang="sl-SI" sz="1600" baseline="0" dirty="0" err="1" smtClean="0"/>
                        <a:t>samonadzorovano</a:t>
                      </a:r>
                      <a:endParaRPr lang="sl-SI" sz="1600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sl-SI" sz="1600" baseline="0" dirty="0" smtClean="0"/>
                        <a:t>   delovanje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600" dirty="0" smtClean="0"/>
                        <a:t>neposreden</a:t>
                      </a:r>
                      <a:r>
                        <a:rPr lang="sl-SI" sz="1600" baseline="0" dirty="0" smtClean="0"/>
                        <a:t> prenos  opažanj  in pozitivnih  rešitev v izobraževalni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l-SI" sz="1600" baseline="0" dirty="0" smtClean="0"/>
                        <a:t>      proces  ali  poklicno delovanje v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l-SI" sz="1600" baseline="0" dirty="0" smtClean="0"/>
                        <a:t>      kliničnem okolju</a:t>
                      </a:r>
                      <a:endParaRPr lang="sl-SI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4343">
                <a:tc>
                  <a:txBody>
                    <a:bodyPr/>
                    <a:lstStyle/>
                    <a:p>
                      <a:r>
                        <a:rPr lang="sl-SI" dirty="0" smtClean="0"/>
                        <a:t>za družbo</a:t>
                      </a:r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/>
                        <a:t> -</a:t>
                      </a:r>
                      <a:r>
                        <a:rPr lang="sl-SI" b="1" baseline="0" dirty="0" smtClean="0"/>
                        <a:t> </a:t>
                      </a:r>
                      <a:r>
                        <a:rPr lang="sl-SI" sz="1600" dirty="0" smtClean="0"/>
                        <a:t>zunanji nadzor</a:t>
                      </a:r>
                    </a:p>
                    <a:p>
                      <a:r>
                        <a:rPr lang="sl-SI" sz="1600" dirty="0" smtClean="0"/>
                        <a:t> - skrb</a:t>
                      </a:r>
                      <a:r>
                        <a:rPr lang="sl-SI" sz="1600" baseline="0" dirty="0" smtClean="0"/>
                        <a:t> za zaščito pravic </a:t>
                      </a:r>
                    </a:p>
                    <a:p>
                      <a:r>
                        <a:rPr lang="sl-SI" sz="1600" baseline="0" dirty="0" smtClean="0"/>
                        <a:t>   ranljive družbene skupine</a:t>
                      </a:r>
                      <a:endParaRPr lang="sl-SI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600" dirty="0" err="1" smtClean="0"/>
                        <a:t>antistigmatizacijsko</a:t>
                      </a:r>
                      <a:r>
                        <a:rPr lang="sl-SI" sz="1600" dirty="0" smtClean="0"/>
                        <a:t> delovanje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600" dirty="0" smtClean="0"/>
                        <a:t>mediator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600" dirty="0" smtClean="0"/>
                        <a:t>PROMOTOR RAZVOJA SKUPNOSTNE SKRBI</a:t>
                      </a:r>
                      <a:r>
                        <a:rPr lang="sl-SI" sz="1600" baseline="0" dirty="0" smtClean="0"/>
                        <a:t> NA PODROČJU DUŠEVNEGA ZDRAVJA</a:t>
                      </a:r>
                      <a:endParaRPr lang="sl-SI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73408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14</a:t>
            </a:fld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dirty="0" smtClean="0"/>
              <a:t>Hvala za vašo pozornost!</a:t>
            </a:r>
            <a:endParaRPr lang="sl-SI" dirty="0"/>
          </a:p>
        </p:txBody>
      </p:sp>
      <p:pic>
        <p:nvPicPr>
          <p:cNvPr id="2050" name="Picture 2" descr="http://benetke.com/images/defaultImages/514386648660_it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933056"/>
            <a:ext cx="1143000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54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</a:rPr>
              <a:t>Vsebina predstavitve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Lik zastopnika </a:t>
            </a:r>
          </a:p>
          <a:p>
            <a:r>
              <a:rPr lang="sl-SI" dirty="0" smtClean="0"/>
              <a:t>Normativna podlaga</a:t>
            </a:r>
          </a:p>
          <a:p>
            <a:r>
              <a:rPr lang="sl-SI" dirty="0" smtClean="0"/>
              <a:t>Dosedanje izkušnje  </a:t>
            </a:r>
          </a:p>
          <a:p>
            <a:r>
              <a:rPr lang="sl-SI" dirty="0" smtClean="0"/>
              <a:t>Manifestna in latentna vrednost profila za sistem skrbi za duševno zdravje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2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</a:rPr>
              <a:t>ZAKONSKA PODLAGA</a:t>
            </a:r>
            <a:endParaRPr lang="sl-SI" sz="32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l-SI" dirty="0"/>
              <a:t>Zastopnik oziroma zastopnica pravic oseb na področju duševnega zdravja </a:t>
            </a:r>
            <a:r>
              <a:rPr lang="sl-SI" dirty="0" smtClean="0"/>
              <a:t>je posameznik ali posameznica, </a:t>
            </a:r>
            <a:r>
              <a:rPr lang="sl-SI" dirty="0"/>
              <a:t>ki varuje pravice, interese in koristi </a:t>
            </a:r>
            <a:r>
              <a:rPr lang="sl-SI" dirty="0" smtClean="0"/>
              <a:t>osebe.</a:t>
            </a:r>
          </a:p>
          <a:p>
            <a:pPr marL="0" indent="0">
              <a:buNone/>
            </a:pPr>
            <a:r>
              <a:rPr lang="sl-SI" sz="2200" dirty="0"/>
              <a:t> </a:t>
            </a:r>
            <a:r>
              <a:rPr lang="sl-SI" sz="2200" dirty="0" smtClean="0"/>
              <a:t>                                                                  (18. točka 2. člena </a:t>
            </a:r>
            <a:r>
              <a:rPr lang="sl-SI" sz="2200" dirty="0" err="1" smtClean="0"/>
              <a:t>ZDZdr</a:t>
            </a:r>
            <a:r>
              <a:rPr lang="sl-SI" sz="2200" dirty="0" smtClean="0"/>
              <a:t>, 2008)</a:t>
            </a:r>
          </a:p>
          <a:p>
            <a:pPr marL="0" indent="0">
              <a:buNone/>
            </a:pPr>
            <a:endParaRPr lang="sl-SI" sz="2200" dirty="0"/>
          </a:p>
          <a:p>
            <a:pPr marL="0" indent="0">
              <a:buNone/>
            </a:pPr>
            <a:r>
              <a:rPr lang="pl-PL" dirty="0" smtClean="0"/>
              <a:t>Pravica do zastopnika je ena izmed pravic osebe</a:t>
            </a:r>
          </a:p>
          <a:p>
            <a:pPr marL="0" indent="0">
              <a:buNone/>
            </a:pPr>
            <a:r>
              <a:rPr lang="pl-PL" dirty="0" smtClean="0"/>
              <a:t> - v oddelku pod posebnim nadzorom,</a:t>
            </a:r>
          </a:p>
          <a:p>
            <a:pPr>
              <a:buFontTx/>
              <a:buChar char="-"/>
            </a:pPr>
            <a:r>
              <a:rPr lang="pl-PL" dirty="0" smtClean="0"/>
              <a:t>v varovanem oddelku in </a:t>
            </a:r>
          </a:p>
          <a:p>
            <a:pPr>
              <a:buFontTx/>
              <a:buChar char="-"/>
            </a:pPr>
            <a:r>
              <a:rPr lang="pl-PL" dirty="0" smtClean="0"/>
              <a:t>v nadzorovani obravnavi.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371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b="1" dirty="0"/>
              <a:t>Za zastopnika je lahko imenovan posameznik, ki izpolnjuje naslednje pogoje: </a:t>
            </a:r>
            <a:endParaRPr lang="sl-SI" b="1" dirty="0" smtClean="0"/>
          </a:p>
          <a:p>
            <a:pPr marL="0" indent="0">
              <a:buNone/>
            </a:pPr>
            <a:endParaRPr lang="sl-SI" sz="900" b="1" dirty="0"/>
          </a:p>
          <a:p>
            <a:pPr marL="0" indent="0">
              <a:buNone/>
            </a:pPr>
            <a:r>
              <a:rPr lang="sl-SI" dirty="0"/>
              <a:t>– ima najmanj </a:t>
            </a:r>
            <a:r>
              <a:rPr lang="sl-SI" dirty="0" smtClean="0"/>
              <a:t>visoko strokovno </a:t>
            </a:r>
            <a:r>
              <a:rPr lang="sl-SI" dirty="0"/>
              <a:t>izobrazbo, </a:t>
            </a:r>
          </a:p>
          <a:p>
            <a:pPr marL="0" indent="0">
              <a:buNone/>
            </a:pPr>
            <a:r>
              <a:rPr lang="sl-SI" dirty="0"/>
              <a:t>– ima opravljen izpit za zastopnika, </a:t>
            </a:r>
          </a:p>
          <a:p>
            <a:pPr marL="0" indent="0">
              <a:buNone/>
            </a:pPr>
            <a:r>
              <a:rPr lang="sl-SI" dirty="0"/>
              <a:t>– ima pet let delovnih izkušenj s </a:t>
            </a:r>
            <a:r>
              <a:rPr lang="sl-SI" dirty="0" smtClean="0"/>
              <a:t>področja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</a:t>
            </a:r>
            <a:r>
              <a:rPr lang="sl-SI" dirty="0"/>
              <a:t>duševnega zdravja, </a:t>
            </a:r>
          </a:p>
          <a:p>
            <a:pPr marL="0" indent="0">
              <a:buNone/>
            </a:pPr>
            <a:r>
              <a:rPr lang="sl-SI" dirty="0"/>
              <a:t>– ni pravnomočno obsojen na nepogojno kazen </a:t>
            </a:r>
            <a:endParaRPr lang="sl-SI" dirty="0" smtClean="0"/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zapora</a:t>
            </a:r>
            <a:r>
              <a:rPr lang="sl-SI" dirty="0"/>
              <a:t>. </a:t>
            </a: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b="1" dirty="0"/>
              <a:t>Zastopnika imenuje in razrešuje minister za socialno varstvo na podlagi javnega </a:t>
            </a:r>
            <a:r>
              <a:rPr lang="sl-SI" b="1" dirty="0" smtClean="0"/>
              <a:t>poziva.</a:t>
            </a:r>
          </a:p>
          <a:p>
            <a:pPr marL="0" indent="0">
              <a:buNone/>
            </a:pPr>
            <a:r>
              <a:rPr lang="sl-SI" dirty="0" smtClean="0"/>
              <a:t>                                                   </a:t>
            </a:r>
            <a:r>
              <a:rPr lang="sl-SI" sz="2600" dirty="0" smtClean="0"/>
              <a:t>(25. člen </a:t>
            </a:r>
            <a:r>
              <a:rPr lang="sl-SI" sz="2600" dirty="0" err="1" smtClean="0"/>
              <a:t>ZDRdr</a:t>
            </a:r>
            <a:r>
              <a:rPr lang="sl-SI" sz="2600" dirty="0" smtClean="0"/>
              <a:t>., 2008)</a:t>
            </a:r>
            <a:endParaRPr lang="sl-SI" sz="2600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170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>Naloge zastopnika</a:t>
            </a:r>
            <a:endParaRPr lang="sl-SI" sz="28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25000" lnSpcReduction="20000"/>
          </a:bodyPr>
          <a:lstStyle/>
          <a:p>
            <a:endParaRPr lang="sl-SI" dirty="0" smtClean="0"/>
          </a:p>
          <a:p>
            <a:r>
              <a:rPr lang="sl-SI" sz="9600" dirty="0" smtClean="0"/>
              <a:t>informiranje o pravicah na podlagi zakona in načinih, možnostih njihovega uveljavljanja</a:t>
            </a:r>
          </a:p>
          <a:p>
            <a:pPr marL="0" indent="0">
              <a:buNone/>
            </a:pPr>
            <a:endParaRPr lang="sl-SI" sz="8000" dirty="0" smtClean="0"/>
          </a:p>
          <a:p>
            <a:pPr marL="637200" lvl="3" indent="-180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sz="8000" dirty="0" smtClean="0">
                <a:cs typeface="Times New Roman" panose="02020603050405020304" pitchFamily="18" charset="0"/>
              </a:rPr>
              <a:t> pravica </a:t>
            </a:r>
            <a:r>
              <a:rPr lang="sl-SI" sz="8000" dirty="0">
                <a:cs typeface="Times New Roman" panose="02020603050405020304" pitchFamily="18" charset="0"/>
              </a:rPr>
              <a:t>do spoštovanja človekovih pravic in </a:t>
            </a:r>
            <a:r>
              <a:rPr lang="sl-SI" sz="8000" dirty="0" smtClean="0">
                <a:cs typeface="Times New Roman" panose="02020603050405020304" pitchFamily="18" charset="0"/>
              </a:rPr>
              <a:t>temeljnih </a:t>
            </a:r>
            <a:r>
              <a:rPr lang="sl-SI" sz="8000" dirty="0">
                <a:cs typeface="Times New Roman" panose="02020603050405020304" pitchFamily="18" charset="0"/>
              </a:rPr>
              <a:t>svoboščin, </a:t>
            </a:r>
            <a:r>
              <a:rPr lang="sl-SI" sz="8000" dirty="0" smtClean="0">
                <a:cs typeface="Times New Roman" panose="02020603050405020304" pitchFamily="18" charset="0"/>
              </a:rPr>
              <a:t>osebnosti, zasebnosti</a:t>
            </a:r>
            <a:r>
              <a:rPr lang="sl-SI" sz="8000" dirty="0">
                <a:cs typeface="Times New Roman" panose="02020603050405020304" pitchFamily="18" charset="0"/>
              </a:rPr>
              <a:t>, dostojanstva, ter duševne in telesne </a:t>
            </a:r>
            <a:r>
              <a:rPr lang="sl-SI" sz="8000" dirty="0" smtClean="0">
                <a:cs typeface="Times New Roman" panose="02020603050405020304" pitchFamily="18" charset="0"/>
              </a:rPr>
              <a:t>celovitosti, </a:t>
            </a:r>
          </a:p>
          <a:p>
            <a:pPr marL="637200" lvl="3" indent="-180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sz="8000" dirty="0" smtClean="0">
                <a:cs typeface="Times New Roman" panose="02020603050405020304" pitchFamily="18" charset="0"/>
              </a:rPr>
              <a:t> pravica </a:t>
            </a:r>
            <a:r>
              <a:rPr lang="sl-SI" sz="8000" dirty="0">
                <a:cs typeface="Times New Roman" panose="02020603050405020304" pitchFamily="18" charset="0"/>
              </a:rPr>
              <a:t>do dopisovanja in uporabe elektronske pošte</a:t>
            </a:r>
            <a:r>
              <a:rPr lang="sl-SI" sz="8000" dirty="0" smtClean="0">
                <a:cs typeface="Times New Roman" panose="02020603050405020304" pitchFamily="18" charset="0"/>
              </a:rPr>
              <a:t>,</a:t>
            </a:r>
          </a:p>
          <a:p>
            <a:pPr marL="637200" lvl="3" indent="-180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sz="8000" dirty="0" smtClean="0">
                <a:cs typeface="Times New Roman" panose="02020603050405020304" pitchFamily="18" charset="0"/>
              </a:rPr>
              <a:t> pravica </a:t>
            </a:r>
            <a:r>
              <a:rPr lang="sl-SI" sz="8000" dirty="0">
                <a:cs typeface="Times New Roman" panose="02020603050405020304" pitchFamily="18" charset="0"/>
              </a:rPr>
              <a:t>do pošiljanja in sprejemanja pošiljk, </a:t>
            </a:r>
            <a:endParaRPr lang="sl-SI" sz="8000" dirty="0" smtClean="0">
              <a:cs typeface="Times New Roman" panose="02020603050405020304" pitchFamily="18" charset="0"/>
            </a:endParaRPr>
          </a:p>
          <a:p>
            <a:pPr marL="637200" lvl="3" indent="-180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sz="8000" dirty="0" smtClean="0">
                <a:cs typeface="Times New Roman" panose="02020603050405020304" pitchFamily="18" charset="0"/>
              </a:rPr>
              <a:t> pravica </a:t>
            </a:r>
            <a:r>
              <a:rPr lang="sl-SI" sz="8000" dirty="0">
                <a:cs typeface="Times New Roman" panose="02020603050405020304" pitchFamily="18" charset="0"/>
              </a:rPr>
              <a:t>do sprejemanja obiskov, </a:t>
            </a:r>
            <a:endParaRPr lang="sl-SI" sz="8000" dirty="0" smtClean="0">
              <a:cs typeface="Times New Roman" panose="02020603050405020304" pitchFamily="18" charset="0"/>
            </a:endParaRPr>
          </a:p>
          <a:p>
            <a:pPr marL="637200" lvl="3" indent="-180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sz="8000" dirty="0" smtClean="0">
                <a:cs typeface="Times New Roman" panose="02020603050405020304" pitchFamily="18" charset="0"/>
              </a:rPr>
              <a:t> pravica </a:t>
            </a:r>
            <a:r>
              <a:rPr lang="sl-SI" sz="8000" dirty="0">
                <a:cs typeface="Times New Roman" panose="02020603050405020304" pitchFamily="18" charset="0"/>
              </a:rPr>
              <a:t>do uporabe telefona, </a:t>
            </a:r>
            <a:endParaRPr lang="sl-SI" sz="8000" dirty="0" smtClean="0">
              <a:cs typeface="Times New Roman" panose="02020603050405020304" pitchFamily="18" charset="0"/>
            </a:endParaRPr>
          </a:p>
          <a:p>
            <a:pPr marL="637200" lvl="3" indent="-180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sz="8000" dirty="0" smtClean="0">
                <a:cs typeface="Times New Roman" panose="02020603050405020304" pitchFamily="18" charset="0"/>
              </a:rPr>
              <a:t> pravica </a:t>
            </a:r>
            <a:r>
              <a:rPr lang="sl-SI" sz="8000" dirty="0">
                <a:cs typeface="Times New Roman" panose="02020603050405020304" pitchFamily="18" charset="0"/>
              </a:rPr>
              <a:t>do </a:t>
            </a:r>
            <a:r>
              <a:rPr lang="sl-SI" sz="8000" dirty="0" smtClean="0">
                <a:cs typeface="Times New Roman" panose="02020603050405020304" pitchFamily="18" charset="0"/>
              </a:rPr>
              <a:t>gibanja, </a:t>
            </a:r>
          </a:p>
          <a:p>
            <a:pPr marL="637200" lvl="3" indent="-1800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sz="8000" dirty="0" smtClean="0">
                <a:cs typeface="Times New Roman" panose="02020603050405020304" pitchFamily="18" charset="0"/>
              </a:rPr>
              <a:t> pravica </a:t>
            </a:r>
            <a:r>
              <a:rPr lang="sl-SI" sz="8000" dirty="0">
                <a:cs typeface="Times New Roman" panose="02020603050405020304" pitchFamily="18" charset="0"/>
              </a:rPr>
              <a:t>do zastopnika. </a:t>
            </a:r>
          </a:p>
          <a:p>
            <a:pPr marL="0" indent="0">
              <a:buNone/>
            </a:pPr>
            <a:endParaRPr lang="sl-SI" dirty="0" smtClean="0"/>
          </a:p>
          <a:p>
            <a:r>
              <a:rPr lang="sl-SI" sz="9600" dirty="0"/>
              <a:t>s</a:t>
            </a:r>
            <a:r>
              <a:rPr lang="sl-SI" sz="9600" dirty="0" smtClean="0"/>
              <a:t>vetovanje in podajanje </a:t>
            </a:r>
            <a:r>
              <a:rPr lang="sl-SI" sz="9600" dirty="0"/>
              <a:t>konkretnih usmeritev za uveljavljanje pravic in predlaganje možnih rešitev, </a:t>
            </a:r>
            <a:r>
              <a:rPr lang="sl-SI" sz="9600" dirty="0" smtClean="0"/>
              <a:t> </a:t>
            </a:r>
          </a:p>
          <a:p>
            <a:pPr marL="0" indent="0">
              <a:buNone/>
            </a:pPr>
            <a:endParaRPr lang="sl-SI" sz="3600" dirty="0"/>
          </a:p>
          <a:p>
            <a:r>
              <a:rPr lang="sl-SI" sz="9600" dirty="0" smtClean="0"/>
              <a:t>prizadevanje za </a:t>
            </a:r>
            <a:r>
              <a:rPr lang="sl-SI" sz="9600" dirty="0"/>
              <a:t>spoštovanje pravic </a:t>
            </a:r>
            <a:r>
              <a:rPr lang="sl-SI" sz="9600" dirty="0" smtClean="0"/>
              <a:t>na podlagi zakona.</a:t>
            </a:r>
            <a:endParaRPr lang="sl-SI" dirty="0"/>
          </a:p>
          <a:p>
            <a:pPr marL="0" indent="0">
              <a:buNone/>
            </a:pPr>
            <a:endParaRPr lang="sl-SI" sz="5000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015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2400" dirty="0"/>
              <a:t>V</a:t>
            </a:r>
            <a:r>
              <a:rPr lang="sl-SI" sz="2400" b="1" dirty="0"/>
              <a:t>arovanje pravic pacienta na podlagi 99. in 100. člena zakona</a:t>
            </a:r>
            <a:r>
              <a:rPr lang="sl-SI" sz="2400" dirty="0"/>
              <a:t/>
            </a:r>
            <a:br>
              <a:rPr lang="sl-SI" sz="2400" dirty="0"/>
            </a:br>
            <a:r>
              <a:rPr lang="sl-SI" sz="2400" dirty="0">
                <a:solidFill>
                  <a:srgbClr val="FF0000"/>
                </a:solidFill>
              </a:rPr>
              <a:t>Evidenca o uporabi posebnih varovalnih ukrepov</a:t>
            </a:r>
            <a:r>
              <a:rPr lang="sl-SI" sz="2400" dirty="0"/>
              <a:t/>
            </a:r>
            <a:br>
              <a:rPr lang="sl-SI" sz="2400" dirty="0"/>
            </a:br>
            <a:r>
              <a:rPr lang="sl-SI" sz="2400" dirty="0">
                <a:solidFill>
                  <a:srgbClr val="FF0000"/>
                </a:solidFill>
              </a:rPr>
              <a:t>Evidenca o zdravljenju s posebnimi metodami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 fontScale="25000" lnSpcReduction="20000"/>
          </a:bodyPr>
          <a:lstStyle/>
          <a:p>
            <a:r>
              <a:rPr lang="sl-SI" sz="9600" dirty="0" smtClean="0"/>
              <a:t>preverjanje </a:t>
            </a:r>
            <a:r>
              <a:rPr lang="sl-SI" sz="9600" dirty="0"/>
              <a:t>ali se vodi evidenca omejevanja gibanja </a:t>
            </a:r>
            <a:br>
              <a:rPr lang="sl-SI" sz="9600" dirty="0"/>
            </a:br>
            <a:r>
              <a:rPr lang="sl-SI" sz="9600" dirty="0"/>
              <a:t>                  </a:t>
            </a:r>
            <a:r>
              <a:rPr lang="sl-SI" sz="9600" dirty="0" smtClean="0"/>
              <a:t>(</a:t>
            </a:r>
            <a:r>
              <a:rPr lang="sl-SI" sz="9600" dirty="0"/>
              <a:t>vrsta PVU, razlog omejitve in čas trajanja omejitve</a:t>
            </a:r>
            <a:r>
              <a:rPr lang="sl-SI" sz="9600" dirty="0" smtClean="0"/>
              <a:t>)</a:t>
            </a:r>
          </a:p>
          <a:p>
            <a:r>
              <a:rPr lang="sl-SI" sz="9600" dirty="0" smtClean="0"/>
              <a:t>ali </a:t>
            </a:r>
            <a:r>
              <a:rPr lang="sl-SI" sz="9600" dirty="0"/>
              <a:t>je bil izdan sklep sodišča o omejitvi pravice do gibanja</a:t>
            </a:r>
            <a:r>
              <a:rPr lang="sl-SI" sz="9600" dirty="0" smtClean="0"/>
              <a:t>,</a:t>
            </a:r>
          </a:p>
          <a:p>
            <a:r>
              <a:rPr lang="sl-SI" sz="9600" dirty="0" smtClean="0"/>
              <a:t>ali </a:t>
            </a:r>
            <a:r>
              <a:rPr lang="sl-SI" sz="9600" dirty="0"/>
              <a:t>je vodena evidenca o zdravljenju s posebnimi metodami. </a:t>
            </a:r>
            <a:endParaRPr lang="sl-SI" sz="9600" dirty="0" smtClean="0"/>
          </a:p>
          <a:p>
            <a:pPr marL="0" indent="0">
              <a:buNone/>
            </a:pPr>
            <a:endParaRPr lang="sl-SI" sz="9600" dirty="0" smtClean="0"/>
          </a:p>
          <a:p>
            <a:r>
              <a:rPr lang="sl-SI" sz="9600" dirty="0" smtClean="0"/>
              <a:t>Predlaga </a:t>
            </a:r>
            <a:r>
              <a:rPr lang="sl-SI" sz="9600" dirty="0"/>
              <a:t>uvedbo upravnega nadzora nad odreditvijo in izvedbo posebnega varovalnega ukrepa</a:t>
            </a:r>
            <a:r>
              <a:rPr lang="sl-SI" sz="9600" dirty="0" smtClean="0"/>
              <a:t>.</a:t>
            </a:r>
            <a:r>
              <a:rPr lang="sl-SI" sz="9600" dirty="0"/>
              <a:t> </a:t>
            </a:r>
            <a:endParaRPr lang="sl-SI" sz="9600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endParaRPr lang="sl-SI" sz="2400" dirty="0" smtClean="0"/>
          </a:p>
          <a:p>
            <a:pPr marL="0" indent="0">
              <a:buNone/>
            </a:pPr>
            <a:r>
              <a:rPr lang="sl-SI" sz="7200" b="1" dirty="0" smtClean="0"/>
              <a:t>NAČELA</a:t>
            </a:r>
          </a:p>
          <a:p>
            <a:endParaRPr lang="sl-SI" sz="2400" dirty="0"/>
          </a:p>
          <a:p>
            <a:r>
              <a:rPr lang="sl-SI" sz="7200" dirty="0" smtClean="0"/>
              <a:t>okviru </a:t>
            </a:r>
            <a:r>
              <a:rPr lang="sl-SI" sz="7200" dirty="0"/>
              <a:t>zakonsko opredeljenih nalog spoštuje želje osebe, če te za osebo niso škodljive, </a:t>
            </a:r>
          </a:p>
          <a:p>
            <a:r>
              <a:rPr lang="sl-SI" sz="7200" dirty="0"/>
              <a:t>lahko sodeluje z zastopnikom pacientovih pravic v skladu s zakonom, ki ureja </a:t>
            </a:r>
            <a:r>
              <a:rPr lang="sl-SI" sz="7200" dirty="0" smtClean="0"/>
              <a:t>pacientove </a:t>
            </a:r>
            <a:r>
              <a:rPr lang="sl-SI" sz="7200" dirty="0"/>
              <a:t>pravice</a:t>
            </a:r>
            <a:r>
              <a:rPr lang="sl-SI" sz="7200" dirty="0" smtClean="0"/>
              <a:t>,</a:t>
            </a:r>
            <a:endParaRPr lang="sl-SI" sz="7200" dirty="0"/>
          </a:p>
          <a:p>
            <a:r>
              <a:rPr lang="sl-SI" sz="7200" dirty="0"/>
              <a:t>zastopnik je dolžan kot poklicno skrivnost varovati vse, kar pri opravljanju svojega dela </a:t>
            </a:r>
          </a:p>
          <a:p>
            <a:pPr marL="0" indent="0">
              <a:buNone/>
            </a:pPr>
            <a:r>
              <a:rPr lang="sl-SI" sz="7200" dirty="0"/>
              <a:t>       izve o osebi.</a:t>
            </a:r>
          </a:p>
          <a:p>
            <a:pPr marL="0" indent="0">
              <a:buNone/>
            </a:pPr>
            <a:r>
              <a:rPr lang="sl-SI" sz="7200" dirty="0"/>
              <a:t/>
            </a:r>
            <a:br>
              <a:rPr lang="sl-SI" sz="7200" dirty="0"/>
            </a:br>
            <a:endParaRPr lang="sl-SI" sz="7200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94396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</a:rPr>
              <a:t>Proces zastopanja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7</a:t>
            </a:fld>
            <a:endParaRPr lang="sl-SI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348880"/>
            <a:ext cx="2094330" cy="28803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3"/>
            <a:ext cx="2296254" cy="29523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207308"/>
            <a:ext cx="1991130" cy="26036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ravokotnik 2"/>
          <p:cNvSpPr/>
          <p:nvPr/>
        </p:nvSpPr>
        <p:spPr>
          <a:xfrm>
            <a:off x="3692691" y="1464398"/>
            <a:ext cx="4608512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>
                <a:solidFill>
                  <a:schemeClr val="tx1"/>
                </a:solidFill>
              </a:rPr>
              <a:t>KLIC OSEBE</a:t>
            </a:r>
            <a:endParaRPr lang="sl-SI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89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</a:rPr>
              <a:t>Izkušnje izvajanja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sl-SI" dirty="0" smtClean="0"/>
              <a:t>Začetek delovanja: december 2010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Sklep je prejelo 18 zastopnikov</a:t>
            </a:r>
          </a:p>
          <a:p>
            <a:pPr marL="0" indent="0">
              <a:buNone/>
            </a:pPr>
            <a:r>
              <a:rPr lang="sl-SI" dirty="0" smtClean="0"/>
              <a:t>                                            </a:t>
            </a:r>
            <a:r>
              <a:rPr lang="sl-SI" b="1" dirty="0" smtClean="0"/>
              <a:t>13 delujočih zastopnikov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Število obravnavanih primerov: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                                           </a:t>
            </a:r>
            <a:r>
              <a:rPr lang="sl-SI" b="1" dirty="0" smtClean="0">
                <a:solidFill>
                  <a:srgbClr val="FF0000"/>
                </a:solidFill>
              </a:rPr>
              <a:t>2973  obiskov</a:t>
            </a:r>
          </a:p>
          <a:p>
            <a:pPr marL="0" indent="0">
              <a:buNone/>
            </a:pPr>
            <a:r>
              <a:rPr lang="sl-SI" b="1" dirty="0"/>
              <a:t> </a:t>
            </a:r>
            <a:r>
              <a:rPr lang="sl-SI" b="1" dirty="0" smtClean="0"/>
              <a:t>                                                        1625  prvih</a:t>
            </a:r>
            <a:r>
              <a:rPr lang="sl-SI" dirty="0" smtClean="0"/>
              <a:t> obiskov</a:t>
            </a:r>
            <a:endParaRPr lang="sl-SI" dirty="0"/>
          </a:p>
          <a:p>
            <a:pPr marL="0" indent="0">
              <a:buNone/>
            </a:pPr>
            <a:r>
              <a:rPr lang="sl-SI" dirty="0" smtClean="0"/>
              <a:t>                                                         </a:t>
            </a:r>
            <a:r>
              <a:rPr lang="sl-SI" b="1" dirty="0" smtClean="0"/>
              <a:t>1348 drugih </a:t>
            </a:r>
            <a:r>
              <a:rPr lang="sl-SI" dirty="0" smtClean="0"/>
              <a:t>obiskov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7884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</a:rPr>
              <a:t>Želje zastopancev</a:t>
            </a:r>
            <a:endParaRPr lang="sl-SI" sz="32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r>
              <a:rPr lang="sl-SI" sz="2800" dirty="0"/>
              <a:t>o</a:t>
            </a:r>
            <a:r>
              <a:rPr lang="sl-SI" sz="2800" dirty="0" smtClean="0"/>
              <a:t>dpust iz bolnišnice   </a:t>
            </a:r>
            <a:r>
              <a:rPr lang="sl-SI" sz="2000" dirty="0" smtClean="0"/>
              <a:t>(„iti domov“)</a:t>
            </a:r>
          </a:p>
          <a:p>
            <a:r>
              <a:rPr lang="sl-SI" sz="2800" dirty="0"/>
              <a:t>p</a:t>
            </a:r>
            <a:r>
              <a:rPr lang="sl-SI" sz="2800" dirty="0" smtClean="0"/>
              <a:t>remestitev na odprti oddelek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</a:t>
            </a:r>
            <a:r>
              <a:rPr lang="sl-SI" sz="2200" dirty="0" smtClean="0"/>
              <a:t>(„imeti izhod“, „zamenjati sobo“, zamenjati oddelek)</a:t>
            </a:r>
          </a:p>
          <a:p>
            <a:r>
              <a:rPr lang="sl-SI" sz="2800" dirty="0" smtClean="0"/>
              <a:t>pogovor s psihiatrom, predstojnikom, oddelčno zdravnico, socialno delavko, izvajalci zdravstvene nege</a:t>
            </a:r>
          </a:p>
          <a:p>
            <a:pPr marL="0" indent="0">
              <a:buNone/>
            </a:pPr>
            <a:endParaRPr lang="sl-SI" sz="800" i="1" dirty="0"/>
          </a:p>
          <a:p>
            <a:r>
              <a:rPr lang="sl-SI" sz="2800" dirty="0" smtClean="0"/>
              <a:t>želje </a:t>
            </a:r>
            <a:r>
              <a:rPr lang="sl-SI" sz="2800" dirty="0"/>
              <a:t>po telefonu, e-pošti ali osebnih </a:t>
            </a:r>
            <a:r>
              <a:rPr lang="sl-SI" sz="2800" dirty="0" smtClean="0"/>
              <a:t>stvareh, po priboljških </a:t>
            </a:r>
          </a:p>
          <a:p>
            <a:r>
              <a:rPr lang="sl-SI" sz="2800" dirty="0" smtClean="0"/>
              <a:t>želje po informacijah</a:t>
            </a:r>
          </a:p>
          <a:p>
            <a:r>
              <a:rPr lang="sl-SI" sz="2800" dirty="0"/>
              <a:t>ž</a:t>
            </a:r>
            <a:r>
              <a:rPr lang="sl-SI" sz="2800" dirty="0" smtClean="0"/>
              <a:t>elje po urejanju situacije izven institucije</a:t>
            </a:r>
          </a:p>
          <a:p>
            <a:r>
              <a:rPr lang="sl-SI" sz="2800" dirty="0"/>
              <a:t>ž</a:t>
            </a:r>
            <a:r>
              <a:rPr lang="sl-SI" sz="2800" dirty="0" smtClean="0"/>
              <a:t>elje, da bi bila njihova zgodba slišana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7991-A196-4DF8-9D98-A4A7CDE00885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934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9208</TotalTime>
  <Words>834</Words>
  <Application>Microsoft Office PowerPoint</Application>
  <PresentationFormat>Diaprojekcija na zaslonu (4:3)</PresentationFormat>
  <Paragraphs>176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14</vt:i4>
      </vt:variant>
    </vt:vector>
  </HeadingPairs>
  <TitlesOfParts>
    <vt:vector size="15" baseType="lpstr">
      <vt:lpstr>Officeova tema</vt:lpstr>
      <vt:lpstr> MANIFESTNA IN LATENTNA VREDNOST ZASTOPNIKA PRAVIC NA PODROČJU DUŠEVNEGA ZDRAVJA</vt:lpstr>
      <vt:lpstr>Vsebina predstavitve</vt:lpstr>
      <vt:lpstr>ZAKONSKA PODLAGA</vt:lpstr>
      <vt:lpstr>PowerPointova predstavitev</vt:lpstr>
      <vt:lpstr>Naloge zastopnika</vt:lpstr>
      <vt:lpstr>Varovanje pravic pacienta na podlagi 99. in 100. člena zakona Evidenca o uporabi posebnih varovalnih ukrepov Evidenca o zdravljenju s posebnimi metodami</vt:lpstr>
      <vt:lpstr>Proces zastopanja</vt:lpstr>
      <vt:lpstr>Izkušnje izvajanja</vt:lpstr>
      <vt:lpstr>Želje zastopancev</vt:lpstr>
      <vt:lpstr>Opravljene naloge zastopnika</vt:lpstr>
      <vt:lpstr>PowerPointova predstavitev</vt:lpstr>
      <vt:lpstr>PowerPointova predstavitev</vt:lpstr>
      <vt:lpstr>VREDNOST zastopnika pravic na področju duševnega zdravja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MANIFESTNA IN LATENTNA VREDNOST ZASTOPNIKA PRAVIC NA PODROČJU DUŠEVNEGA ZDRAVJA</dc:title>
  <dc:creator>Vesna</dc:creator>
  <cp:lastModifiedBy>Zupanec</cp:lastModifiedBy>
  <cp:revision>46</cp:revision>
  <dcterms:created xsi:type="dcterms:W3CDTF">2013-09-29T12:37:19Z</dcterms:created>
  <dcterms:modified xsi:type="dcterms:W3CDTF">2013-10-07T15:56:13Z</dcterms:modified>
</cp:coreProperties>
</file>