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58" r:id="rId4"/>
    <p:sldId id="275" r:id="rId5"/>
    <p:sldId id="278" r:id="rId6"/>
    <p:sldId id="261" r:id="rId7"/>
    <p:sldId id="263" r:id="rId8"/>
    <p:sldId id="265" r:id="rId9"/>
    <p:sldId id="279" r:id="rId10"/>
    <p:sldId id="284" r:id="rId11"/>
    <p:sldId id="285" r:id="rId12"/>
    <p:sldId id="286" r:id="rId13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aS" initials="S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74" autoAdjust="0"/>
  </p:normalViewPr>
  <p:slideViewPr>
    <p:cSldViewPr>
      <p:cViewPr varScale="1">
        <p:scale>
          <a:sx n="90" d="100"/>
          <a:sy n="90" d="100"/>
        </p:scale>
        <p:origin x="-16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6A620-5EC8-45C9-AE8F-DF5DC32D2CE4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037D-02F4-4432-890D-30FD08A6FDE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FB659-CE2A-4ED1-A18A-187F61C37884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AF0B-85BB-4F09-84CB-C175CB4C339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sl-SI" baseline="0" dirty="0" smtClean="0"/>
          </a:p>
          <a:p>
            <a:pPr lvl="0"/>
            <a:endParaRPr lang="sl-SI" baseline="0" dirty="0" smtClean="0"/>
          </a:p>
          <a:p>
            <a:pPr lvl="0"/>
            <a:endParaRPr lang="sl-SI" baseline="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4AF0B-85BB-4F09-84CB-C175CB4C339B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konek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konek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konek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konek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konek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konek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konek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konek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konek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konek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FBCEC-286D-40A0-8140-14A6A0972181}" type="datetimeFigureOut">
              <a:rPr lang="sl-SI" smtClean="0"/>
              <a:pPr/>
              <a:t>10.5.2013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konek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A19E1F3-314C-432A-B9E6-85BA59A0D884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ddsz.gov.si/nc/si/medijsko_sredisce/novica/article/12106/636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Ocena učinkov izvajanja nove socialne zakonodaje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Inštitut RS za socialno varstvo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/>
          <a:lstStyle/>
          <a:p>
            <a:r>
              <a:rPr lang="sl-SI" dirty="0" smtClean="0"/>
              <a:t>Predlagani popravki nove socialne zakonodaje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4873752"/>
          </a:xfrm>
        </p:spPr>
        <p:txBody>
          <a:bodyPr>
            <a:normAutofit/>
          </a:bodyPr>
          <a:lstStyle/>
          <a:p>
            <a:r>
              <a:rPr lang="sl-SI" sz="1900" dirty="0" smtClean="0"/>
              <a:t>izdelava nove ocene minimalnih življenjskih stroškov </a:t>
            </a:r>
            <a:r>
              <a:rPr lang="sl-SI" sz="1900" dirty="0" smtClean="0"/>
              <a:t>- </a:t>
            </a:r>
            <a:r>
              <a:rPr lang="sl-SI" sz="1900" dirty="0" smtClean="0"/>
              <a:t>prilagoditev OMD novim izračunom </a:t>
            </a:r>
            <a:r>
              <a:rPr lang="sl-SI" sz="1900" dirty="0" smtClean="0"/>
              <a:t>/ </a:t>
            </a:r>
            <a:r>
              <a:rPr lang="sl-SI" sz="1900" dirty="0" smtClean="0"/>
              <a:t>dvig OMD na višino izračunanih min. </a:t>
            </a:r>
            <a:r>
              <a:rPr lang="sl-SI" sz="1900" dirty="0" err="1" smtClean="0"/>
              <a:t>življ</a:t>
            </a:r>
            <a:r>
              <a:rPr lang="sl-SI" sz="1900" dirty="0" smtClean="0"/>
              <a:t>. stroškov za leto 2009 (385,08 EUR)</a:t>
            </a:r>
          </a:p>
          <a:p>
            <a:r>
              <a:rPr lang="sl-SI" sz="1900" dirty="0" smtClean="0"/>
              <a:t>ponoven razmislek o vrstnem redu uveljavljanja pravic in njihovem součinkovanju</a:t>
            </a:r>
          </a:p>
          <a:p>
            <a:pPr lvl="1"/>
            <a:r>
              <a:rPr lang="sl-SI" sz="1900" dirty="0" smtClean="0"/>
              <a:t>umeščenost OD, plačila vrtca in DŠ v enoten sistem</a:t>
            </a:r>
          </a:p>
          <a:p>
            <a:r>
              <a:rPr lang="sl-SI" sz="1900" dirty="0" smtClean="0"/>
              <a:t>neupoštevanje stanovanja, v katerem družina prebiva, na glede na velikost stanovanja pri odmeri OD</a:t>
            </a:r>
          </a:p>
          <a:p>
            <a:r>
              <a:rPr lang="sl-SI" sz="1900" dirty="0" smtClean="0"/>
              <a:t>upoštevanje zneskov obrokov stanovanjskega kredita pri izračunu dohodkov za upravičenost do posameznih pravic</a:t>
            </a:r>
          </a:p>
          <a:p>
            <a:r>
              <a:rPr lang="sl-SI" sz="1900" dirty="0" smtClean="0"/>
              <a:t>v dogovoru z DURS je potrebno poiskati ustrezno rešitev glede upoštevanja dohodninske odločbe za predpreteklo leto</a:t>
            </a:r>
          </a:p>
          <a:p>
            <a:r>
              <a:rPr lang="sl-SI" sz="1900" dirty="0" smtClean="0"/>
              <a:t>upoštevanje le določenega dela priložnostnih dohodkov (na primer študentskega dela) pri odmeri posamezne pravice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/>
          <a:lstStyle/>
          <a:p>
            <a:r>
              <a:rPr lang="sl-SI" dirty="0" smtClean="0"/>
              <a:t>Predlagani popravki nove socialne zakonodaje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sz="1900" dirty="0" smtClean="0"/>
              <a:t>vračilo pravice do DŠ mladoletnim dijakom ali povišanje OD na raven, ki bi dejansko predstavljala kompenzacijo za izgubljeno štipendijo</a:t>
            </a:r>
            <a:endParaRPr lang="sl-SI" sz="2000" dirty="0" smtClean="0"/>
          </a:p>
          <a:p>
            <a:r>
              <a:rPr lang="sl-SI" sz="1900" dirty="0" smtClean="0"/>
              <a:t>začetek veljavnosti zaznambe na nepremičnino in omejitev dedovanja za prejemnike VD šele po določenem obdobju prejemanja</a:t>
            </a:r>
          </a:p>
          <a:p>
            <a:r>
              <a:rPr lang="sl-SI" sz="1900" dirty="0" smtClean="0"/>
              <a:t>zvišanje </a:t>
            </a:r>
            <a:r>
              <a:rPr lang="sl-SI" sz="1900" dirty="0" err="1" smtClean="0"/>
              <a:t>ponderja</a:t>
            </a:r>
            <a:r>
              <a:rPr lang="sl-SI" sz="1900" dirty="0" smtClean="0"/>
              <a:t> za določitev višine minimalnega dohodka za osebe po 50. letu starosti do 63 oz. 65 let, ki so izgubile zaposlitev in ne prejemajo več nadomestila za brezposelnost</a:t>
            </a:r>
          </a:p>
          <a:p>
            <a:r>
              <a:rPr lang="sl-SI" sz="1900" dirty="0" smtClean="0"/>
              <a:t>uvedba stimulacij za prejemnike DSP, ki opravljajo določene neformalne oblike dela</a:t>
            </a: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/>
          <a:lstStyle/>
          <a:p>
            <a:pPr lvl="0"/>
            <a:r>
              <a:rPr lang="sl-SI" sz="2000" dirty="0" smtClean="0"/>
              <a:t>spremni tekst (Uvod) predloga ZUPJS in predloga ZSVarPre z dne 12. 03. 2010  </a:t>
            </a:r>
          </a:p>
          <a:p>
            <a:pPr lvl="0"/>
            <a:r>
              <a:rPr lang="sl-SI" sz="2000" dirty="0" smtClean="0"/>
              <a:t>novica o splošnih ciljih predlaganih sprememb (</a:t>
            </a:r>
            <a:r>
              <a:rPr lang="sl-SI" sz="2000" dirty="0" smtClean="0">
                <a:hlinkClick r:id="rId2"/>
              </a:rPr>
              <a:t>http://www.mddsz.gov.si/nc/si/medijsko_sredisce/novica/article/12106/6365/</a:t>
            </a:r>
            <a:r>
              <a:rPr lang="sl-SI" sz="2000" dirty="0" smtClean="0"/>
              <a:t>, objavljeno dne 29. 04. 2010)</a:t>
            </a:r>
          </a:p>
          <a:p>
            <a:pPr lvl="0"/>
            <a:r>
              <a:rPr lang="sl-SI" sz="2000" dirty="0" smtClean="0"/>
              <a:t>Dremelj, Polona, Smolej, Simona, </a:t>
            </a:r>
            <a:r>
              <a:rPr lang="sl-SI" sz="2000" dirty="0" err="1" smtClean="0"/>
              <a:t>Boškić</a:t>
            </a:r>
            <a:r>
              <a:rPr lang="sl-SI" sz="2000" dirty="0" smtClean="0"/>
              <a:t>, </a:t>
            </a:r>
            <a:r>
              <a:rPr lang="sl-SI" sz="2000" dirty="0" err="1" smtClean="0"/>
              <a:t>Ružica</a:t>
            </a:r>
            <a:r>
              <a:rPr lang="sl-SI" sz="2000" dirty="0" smtClean="0"/>
              <a:t>, Narat, Tamara, Rihter, Liljana, Kovač, Nadja, Kobal Tomc, Barbara</a:t>
            </a:r>
            <a:r>
              <a:rPr lang="sl-SI" sz="2000" i="1" dirty="0" smtClean="0"/>
              <a:t>. Ocena učinkov izvajanja nove socialne zakonodaje</a:t>
            </a:r>
            <a:r>
              <a:rPr lang="sl-SI" sz="2000" dirty="0" smtClean="0"/>
              <a:t>. Ljubljana: Inštitut Republike Slovenije za socialno varstvo, 2013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ključni cilji nove socialne zakonodaje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l-SI" dirty="0" smtClean="0"/>
              <a:t>Racionalizacija in večja preglednost proračunskih odhodkov pri dodeljevanju socialnih prejemkov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 smtClean="0"/>
              <a:t>Večja ciljnost in učinkovitost socialnih prejemkov</a:t>
            </a:r>
          </a:p>
          <a:p>
            <a:pPr marL="457200" indent="-457200">
              <a:buFont typeface="+mj-lt"/>
              <a:buAutoNum type="arabicPeriod"/>
            </a:pPr>
            <a:r>
              <a:rPr lang="sl-SI" dirty="0" smtClean="0"/>
              <a:t>Vzpostavitev bolj prijaznega, enostavnega in preglednega sistema ter hitrejše in bolj ekonomično odločanje o pravicah</a:t>
            </a:r>
          </a:p>
          <a:p>
            <a:pPr lvl="1">
              <a:buNone/>
            </a:pPr>
            <a:endParaRPr lang="sl-SI" dirty="0" smtClean="0">
              <a:sym typeface="Wingding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Merjenje učinkov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Kvalitativna analiza podatkov (</a:t>
            </a:r>
            <a:r>
              <a:rPr lang="sl-SI" dirty="0" err="1" smtClean="0"/>
              <a:t>fokusne</a:t>
            </a:r>
            <a:r>
              <a:rPr lang="sl-SI" dirty="0" smtClean="0"/>
              <a:t> skupine, intervjuji)</a:t>
            </a:r>
          </a:p>
          <a:p>
            <a:pPr lvl="1"/>
            <a:r>
              <a:rPr lang="sl-SI" dirty="0" err="1" smtClean="0"/>
              <a:t>fokusna</a:t>
            </a:r>
            <a:r>
              <a:rPr lang="sl-SI" dirty="0" smtClean="0"/>
              <a:t> skupina: MDDSZ (september 2012)</a:t>
            </a:r>
          </a:p>
          <a:p>
            <a:pPr lvl="1"/>
            <a:r>
              <a:rPr lang="sl-SI" dirty="0" smtClean="0"/>
              <a:t>5 fokusnih skupin: CSD (oktober 2012)</a:t>
            </a:r>
          </a:p>
          <a:p>
            <a:pPr lvl="1"/>
            <a:r>
              <a:rPr lang="sl-SI" dirty="0" smtClean="0"/>
              <a:t>3 intervjuji: društvo Družinska pobuda, ŠOS, DOS (december 2012, januar - februar 2013)</a:t>
            </a:r>
          </a:p>
          <a:p>
            <a:r>
              <a:rPr lang="sl-SI" dirty="0" smtClean="0"/>
              <a:t>Kvantitativna analiza podatkov</a:t>
            </a:r>
          </a:p>
          <a:p>
            <a:pPr lvl="1"/>
            <a:r>
              <a:rPr lang="sl-SI" dirty="0" smtClean="0"/>
              <a:t>podatki o sredstvih in prejemnikih OD, DSP, VD in DŠ (vir: MDDSZ (ISCSD in ISCSD2), ZPIZ, SURS)</a:t>
            </a:r>
          </a:p>
          <a:p>
            <a:r>
              <a:rPr lang="sl-SI" dirty="0" smtClean="0"/>
              <a:t>Analiza zakonskih določil</a:t>
            </a:r>
          </a:p>
          <a:p>
            <a:pPr lvl="1"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sl-SI" dirty="0" smtClean="0"/>
              <a:t>Doseganje </a:t>
            </a:r>
            <a:r>
              <a:rPr lang="sl-SI" dirty="0" err="1" smtClean="0"/>
              <a:t>1.cilja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7776864" cy="5112568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/>
              <a:t>uvedba “enotne vstopne točke (EVT)”</a:t>
            </a:r>
          </a:p>
          <a:p>
            <a:r>
              <a:rPr lang="sl-SI" dirty="0" smtClean="0"/>
              <a:t>vrstni red uveljavljanja pravic </a:t>
            </a:r>
          </a:p>
          <a:p>
            <a:pPr marL="822960" lvl="1" indent="-457200">
              <a:buFont typeface="+mj-lt"/>
              <a:buAutoNum type="arabicPeriod"/>
            </a:pPr>
            <a:r>
              <a:rPr lang="sl-SI" dirty="0" smtClean="0"/>
              <a:t>Otroški dodatek</a:t>
            </a:r>
          </a:p>
          <a:p>
            <a:pPr marL="822960" lvl="1" indent="-457200">
              <a:buFont typeface="+mj-lt"/>
              <a:buAutoNum type="arabicPeriod"/>
            </a:pPr>
            <a:r>
              <a:rPr lang="sl-SI" dirty="0" smtClean="0"/>
              <a:t>Denarna socialna pomoč</a:t>
            </a:r>
          </a:p>
          <a:p>
            <a:pPr marL="822960" lvl="1" indent="-457200">
              <a:buFont typeface="+mj-lt"/>
              <a:buAutoNum type="arabicPeriod"/>
            </a:pPr>
            <a:r>
              <a:rPr lang="sl-SI" dirty="0" smtClean="0"/>
              <a:t>Varstveni dodatek</a:t>
            </a:r>
          </a:p>
          <a:p>
            <a:pPr marL="822960" lvl="1" indent="-457200">
              <a:buFont typeface="+mj-lt"/>
              <a:buAutoNum type="arabicPeriod"/>
            </a:pPr>
            <a:r>
              <a:rPr lang="sl-SI" dirty="0" smtClean="0"/>
              <a:t>Državna štipendija</a:t>
            </a:r>
          </a:p>
          <a:p>
            <a:pPr marL="457200" indent="-457200"/>
            <a:endParaRPr lang="sl-SI" sz="2200" dirty="0" smtClean="0"/>
          </a:p>
          <a:p>
            <a:pPr marL="457200" indent="-457200"/>
            <a:r>
              <a:rPr lang="sl-SI" dirty="0" smtClean="0"/>
              <a:t>enotni način ugotavljanja materialnega položaja upravičencev</a:t>
            </a:r>
          </a:p>
          <a:p>
            <a:pPr marL="457200" indent="-457200"/>
            <a:r>
              <a:rPr lang="sl-SI" dirty="0" smtClean="0"/>
              <a:t>enotna definicija oseb, ki se upoštevajo pri preverjanju materialnega položaja</a:t>
            </a:r>
          </a:p>
          <a:p>
            <a:pPr marL="457200" indent="-457200"/>
            <a:r>
              <a:rPr lang="sl-SI" dirty="0" smtClean="0"/>
              <a:t>centralna zbirka podatkov o pravicah iz javnih sredstev </a:t>
            </a:r>
            <a:r>
              <a:rPr lang="sl-SI" dirty="0" smtClean="0">
                <a:sym typeface="Wingdings"/>
              </a:rPr>
              <a:t> informacijski sistem CSD</a:t>
            </a:r>
          </a:p>
          <a:p>
            <a:pPr marL="457200" indent="-457200"/>
            <a:endParaRPr lang="sl-SI" dirty="0" smtClean="0">
              <a:sym typeface="Wingdings"/>
            </a:endParaRPr>
          </a:p>
          <a:p>
            <a:pPr marL="457200" indent="-457200">
              <a:buFont typeface="Wingdings"/>
              <a:buChar char="à"/>
            </a:pPr>
            <a:r>
              <a:rPr lang="sl-SI" dirty="0" smtClean="0">
                <a:solidFill>
                  <a:srgbClr val="FF0000"/>
                </a:solidFill>
              </a:rPr>
              <a:t>še vedno možne zlorabe</a:t>
            </a:r>
          </a:p>
          <a:p>
            <a:pPr marL="457200" indent="-457200">
              <a:buFont typeface="Wingdings"/>
              <a:buChar char="à"/>
            </a:pPr>
            <a:r>
              <a:rPr lang="sl-SI" dirty="0" smtClean="0">
                <a:solidFill>
                  <a:srgbClr val="FF0000"/>
                </a:solidFill>
              </a:rPr>
              <a:t>znižanje letne višine sredstev za denarne transferje</a:t>
            </a:r>
          </a:p>
          <a:p>
            <a:pPr marL="457200" lvl="0" indent="-457200">
              <a:buNone/>
            </a:pPr>
            <a:endParaRPr lang="sl-SI" dirty="0" smtClean="0"/>
          </a:p>
          <a:p>
            <a:pPr marL="457200" indent="-457200">
              <a:buNone/>
            </a:pPr>
            <a:endParaRPr lang="sl-SI" dirty="0" smtClean="0"/>
          </a:p>
          <a:p>
            <a:pPr marL="822960" lvl="1" indent="-457200"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836712"/>
          </a:xfrm>
        </p:spPr>
        <p:txBody>
          <a:bodyPr>
            <a:normAutofit/>
          </a:bodyPr>
          <a:lstStyle/>
          <a:p>
            <a:r>
              <a:rPr lang="sl-SI" sz="2800" dirty="0" smtClean="0"/>
              <a:t>DOSEGANJE 2. CILJA</a:t>
            </a:r>
            <a:endParaRPr lang="sl-SI" sz="2800" dirty="0"/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395536" y="1052736"/>
            <a:ext cx="7560840" cy="532859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2900" dirty="0" smtClean="0"/>
              <a:t>povišanje DSP – pokrivanje minimalnih življenjskih stroškov</a:t>
            </a:r>
            <a:r>
              <a:rPr lang="sl-SI" sz="2600" dirty="0" smtClean="0"/>
              <a:t>: povišanje osnovnega zneska minimalnega dohodka na 288,81 EUR </a:t>
            </a:r>
          </a:p>
          <a:p>
            <a:pPr marL="731520" lvl="1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à"/>
            </a:pPr>
            <a:r>
              <a:rPr lang="sl-SI" sz="2800" dirty="0" smtClean="0">
                <a:solidFill>
                  <a:srgbClr val="FF0000"/>
                </a:solidFill>
              </a:rPr>
              <a:t>nižje (za 25 %) od izračunanih minimalnih stroškov,   ki so v letu 2009 znašali 385,05 </a:t>
            </a:r>
            <a:r>
              <a:rPr lang="sl-SI" sz="2800" dirty="0" smtClean="0">
                <a:solidFill>
                  <a:srgbClr val="FF0000"/>
                </a:solidFill>
              </a:rPr>
              <a:t>EUR</a:t>
            </a:r>
          </a:p>
          <a:p>
            <a:pPr marL="731520" lvl="1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à"/>
            </a:pPr>
            <a:r>
              <a:rPr lang="sl-SI" sz="2900" dirty="0" smtClean="0">
                <a:solidFill>
                  <a:srgbClr val="FF0000"/>
                </a:solidFill>
                <a:sym typeface="Wingdings"/>
              </a:rPr>
              <a:t>ZDIU12 – višina OMD 260 EUR</a:t>
            </a:r>
          </a:p>
          <a:p>
            <a:pPr marL="274320" lvl="0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2900" dirty="0" smtClean="0"/>
              <a:t>večje stimulacije za delo prejemnikov DSP: </a:t>
            </a:r>
            <a:r>
              <a:rPr lang="sl-SI" sz="2600" dirty="0" smtClean="0"/>
              <a:t>dodatek za delovno aktivnost (spremenjena merila za določitev višine OMD) </a:t>
            </a:r>
          </a:p>
          <a:p>
            <a:pPr marL="731520" lvl="1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à"/>
            </a:pPr>
            <a:r>
              <a:rPr lang="sl-SI" sz="2900" dirty="0" smtClean="0">
                <a:solidFill>
                  <a:srgbClr val="FF0000"/>
                </a:solidFill>
                <a:sym typeface="Wingdings"/>
              </a:rPr>
              <a:t>težave </a:t>
            </a:r>
            <a:r>
              <a:rPr lang="sl-SI" sz="2900" dirty="0" smtClean="0">
                <a:solidFill>
                  <a:srgbClr val="FF0000"/>
                </a:solidFill>
                <a:sym typeface="Wingdings"/>
              </a:rPr>
              <a:t>pri dodelitvi (zaposlitev preko APZ, druge oblike dela (prostovoljsko delo))</a:t>
            </a:r>
            <a:endParaRPr lang="sl-SI" sz="2900" dirty="0" smtClean="0">
              <a:solidFill>
                <a:srgbClr val="FF0000"/>
              </a:solidFill>
            </a:endParaRPr>
          </a:p>
          <a:p>
            <a:endParaRPr lang="sl-SI" sz="2900" dirty="0" smtClean="0">
              <a:solidFill>
                <a:srgbClr val="FF0000"/>
              </a:solidFill>
            </a:endParaRPr>
          </a:p>
          <a:p>
            <a:pPr marL="274320" indent="-27432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2800" dirty="0" smtClean="0"/>
              <a:t>učinkovitejši sistem dodeljevanja pravic</a:t>
            </a:r>
            <a:endParaRPr lang="sl-SI" sz="2800" dirty="0" smtClean="0">
              <a:sym typeface="Wingdings"/>
            </a:endParaRPr>
          </a:p>
          <a:p>
            <a:endParaRPr lang="sl-SI" sz="3200" dirty="0" smtClean="0">
              <a:sym typeface="Wingdings"/>
            </a:endParaRPr>
          </a:p>
          <a:p>
            <a:endParaRPr lang="sl-SI" sz="3200" dirty="0" smtClean="0"/>
          </a:p>
          <a:p>
            <a:pPr algn="ctr">
              <a:buNone/>
            </a:pPr>
            <a:endParaRPr lang="sl-SI" sz="2800" dirty="0" smtClean="0"/>
          </a:p>
          <a:p>
            <a:pPr algn="ctr">
              <a:buNone/>
            </a:pPr>
            <a:r>
              <a:rPr lang="sl-SI" sz="2800" dirty="0" smtClean="0"/>
              <a:t>kategorije prebivalstva, ki se jim je materialni/socialni položaj spremenil</a:t>
            </a:r>
          </a:p>
          <a:p>
            <a:pPr marL="182880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sz="2100" dirty="0" smtClean="0">
              <a:sym typeface="Wingdings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sl-SI" sz="2400" dirty="0" smtClean="0"/>
          </a:p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sz="2100" dirty="0" smtClean="0"/>
          </a:p>
          <a:p>
            <a:pPr marL="82296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uščica dol 3"/>
          <p:cNvSpPr/>
          <p:nvPr/>
        </p:nvSpPr>
        <p:spPr>
          <a:xfrm>
            <a:off x="3635896" y="515719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92696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Spremembe materialnega položaja družin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7467600" cy="5688632"/>
          </a:xfrm>
        </p:spPr>
        <p:txBody>
          <a:bodyPr>
            <a:normAutofit/>
          </a:bodyPr>
          <a:lstStyle/>
          <a:p>
            <a:r>
              <a:rPr lang="sl-SI" sz="2100" b="1" dirty="0" smtClean="0"/>
              <a:t>posamezni prejemki za družine</a:t>
            </a:r>
            <a:r>
              <a:rPr lang="sl-SI" sz="2000" b="1" dirty="0" smtClean="0">
                <a:sym typeface="Wingdings"/>
              </a:rPr>
              <a:t> </a:t>
            </a:r>
            <a:r>
              <a:rPr lang="sl-SI" sz="2100" b="1" dirty="0" smtClean="0"/>
              <a:t> ugodnejši</a:t>
            </a:r>
          </a:p>
          <a:p>
            <a:pPr lvl="1"/>
            <a:r>
              <a:rPr lang="sl-SI" sz="1800" dirty="0" smtClean="0">
                <a:solidFill>
                  <a:srgbClr val="00B050"/>
                </a:solidFill>
              </a:rPr>
              <a:t>družine z dijaki – višji znesek OD</a:t>
            </a:r>
          </a:p>
          <a:p>
            <a:pPr lvl="1"/>
            <a:r>
              <a:rPr lang="sl-SI" sz="1800" dirty="0" smtClean="0">
                <a:solidFill>
                  <a:srgbClr val="00B050"/>
                </a:solidFill>
              </a:rPr>
              <a:t>višji cenzus za dodelitev kosila</a:t>
            </a:r>
          </a:p>
          <a:p>
            <a:pPr lvl="1"/>
            <a:r>
              <a:rPr lang="sl-SI" sz="1800" dirty="0" smtClean="0">
                <a:solidFill>
                  <a:srgbClr val="00B050"/>
                </a:solidFill>
              </a:rPr>
              <a:t>dohodkovni razredi za plačilo vrtca (do znižanega plačila je upravičena vsaka družina)</a:t>
            </a:r>
          </a:p>
          <a:p>
            <a:pPr lvl="1"/>
            <a:r>
              <a:rPr lang="sl-SI" sz="1800" dirty="0" smtClean="0">
                <a:solidFill>
                  <a:srgbClr val="00B050"/>
                </a:solidFill>
              </a:rPr>
              <a:t>znesek štipendij je višji</a:t>
            </a:r>
          </a:p>
          <a:p>
            <a:pPr lvl="1"/>
            <a:r>
              <a:rPr lang="sl-SI" sz="1800" dirty="0" smtClean="0">
                <a:solidFill>
                  <a:srgbClr val="00B050"/>
                </a:solidFill>
              </a:rPr>
              <a:t>uveljavljanje pravice do DSP – višji </a:t>
            </a:r>
            <a:r>
              <a:rPr lang="sl-SI" sz="1800" dirty="0" err="1" smtClean="0">
                <a:solidFill>
                  <a:srgbClr val="00B050"/>
                </a:solidFill>
              </a:rPr>
              <a:t>ponderji</a:t>
            </a:r>
            <a:r>
              <a:rPr lang="sl-SI" sz="1800" dirty="0" smtClean="0">
                <a:solidFill>
                  <a:srgbClr val="00B050"/>
                </a:solidFill>
              </a:rPr>
              <a:t> za otroke</a:t>
            </a:r>
          </a:p>
          <a:p>
            <a:r>
              <a:rPr lang="sl-SI" sz="2000" b="1" dirty="0" smtClean="0"/>
              <a:t>prejemki v okviru vrstnega reda uveljavljanja pravic, upoštevanje premoženja in prihrankov </a:t>
            </a:r>
            <a:r>
              <a:rPr lang="sl-SI" sz="2000" b="1" dirty="0" smtClean="0">
                <a:sym typeface="Wingdings"/>
              </a:rPr>
              <a:t></a:t>
            </a:r>
            <a:r>
              <a:rPr lang="sl-SI" sz="2000" b="1" dirty="0" smtClean="0"/>
              <a:t> poslabšanje materialnega položaja družin</a:t>
            </a:r>
          </a:p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ENOSTARŠEVSKE DRUŽINE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vštevanje preživnine v lastni dohodek družine pri uveljavljanju pravice do DSP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vštevanje otroškega dodatka v lastni dohodek družine pri uveljavljanju pravice do DSP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nižji </a:t>
            </a:r>
            <a:r>
              <a:rPr lang="sl-SI" dirty="0" err="1" smtClean="0"/>
              <a:t>ponder</a:t>
            </a:r>
            <a:r>
              <a:rPr lang="sl-SI" dirty="0" smtClean="0"/>
              <a:t> za enostarševsko družino pri uveljavljanju pravice do DSP (10 % za enega otroka)</a:t>
            </a:r>
          </a:p>
          <a:p>
            <a:pPr lvl="2">
              <a:buFont typeface="Wingdings" pitchFamily="2" charset="2"/>
              <a:buChar char="Ø"/>
            </a:pPr>
            <a:endParaRPr lang="sl-SI" dirty="0" smtClean="0"/>
          </a:p>
          <a:p>
            <a:pPr lvl="2"/>
            <a:endParaRPr lang="sl-SI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92696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Spremembe materialnega položaja družin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3240360"/>
          </a:xfrm>
        </p:spPr>
        <p:txBody>
          <a:bodyPr>
            <a:normAutofit/>
          </a:bodyPr>
          <a:lstStyle/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DRUŽINE S KREDITI ZA REŠEVANJE STANOVANJSKEGA VPRAŠANJA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nižji razpoložljivi neto dohodek, kar se ne upošteva pri uveljavljanju pravic iz javnih sredstev </a:t>
            </a:r>
          </a:p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DRUŽINE Z DIJAKI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izguba štipendij – višji OD ne nadomesti zneska izgubljene štipendije</a:t>
            </a:r>
          </a:p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VELIKE DRUŽINE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upoštevanje OD v dohodek družine pri uveljavljanju pravice do DSP </a:t>
            </a:r>
          </a:p>
          <a:p>
            <a:pPr lvl="3">
              <a:buFont typeface="Wingdings" pitchFamily="2" charset="2"/>
              <a:buChar char="Ø"/>
            </a:pPr>
            <a:endParaRPr lang="sl-SI" dirty="0" smtClean="0"/>
          </a:p>
          <a:p>
            <a:pPr lvl="2">
              <a:buNone/>
            </a:pPr>
            <a:endParaRPr lang="sl-SI" dirty="0" smtClean="0"/>
          </a:p>
          <a:p>
            <a:pPr lvl="2">
              <a:buFont typeface="Wingdings" pitchFamily="2" charset="2"/>
              <a:buChar char="Ø"/>
            </a:pPr>
            <a:endParaRPr lang="sl-SI" dirty="0" smtClean="0"/>
          </a:p>
          <a:p>
            <a:pPr lvl="2">
              <a:buFont typeface="Wingdings" pitchFamily="2" charset="2"/>
              <a:buChar char="Ø"/>
            </a:pPr>
            <a:endParaRPr lang="sl-SI" dirty="0" smtClean="0"/>
          </a:p>
          <a:p>
            <a:pPr lvl="2"/>
            <a:endParaRPr lang="sl-SI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20880" cy="836712"/>
          </a:xfrm>
        </p:spPr>
        <p:txBody>
          <a:bodyPr>
            <a:noAutofit/>
          </a:bodyPr>
          <a:lstStyle/>
          <a:p>
            <a:r>
              <a:rPr lang="sl-SI" sz="2600" dirty="0" smtClean="0"/>
              <a:t>Spremembe materialnega položaja posameznikov</a:t>
            </a:r>
            <a:endParaRPr lang="sl-SI" sz="26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7560840" cy="54006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STAREJŠE OSEBE, KI NE PREJEMAJO VEČ VD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odpoved pravici (16.100 oseb (9.972 do 31. 12. 2011 na ZPIZ, v 2012 6.100 na CSD))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neupravičenost do pravice</a:t>
            </a:r>
          </a:p>
          <a:p>
            <a:pPr lvl="3">
              <a:buFont typeface="Wingdings" pitchFamily="2" charset="2"/>
              <a:buChar char="Ø"/>
            </a:pPr>
            <a:r>
              <a:rPr lang="sl-SI" dirty="0" smtClean="0"/>
              <a:t>neupravičenost zaradi vključenosti v celodnevno institucionalno varstvo,</a:t>
            </a:r>
          </a:p>
          <a:p>
            <a:pPr lvl="3">
              <a:buFont typeface="Wingdings" pitchFamily="2" charset="2"/>
              <a:buChar char="Ø"/>
            </a:pPr>
            <a:r>
              <a:rPr lang="sl-SI" dirty="0" smtClean="0"/>
              <a:t>upoštevanje večjega obsega dohodkov, prejemkov in premoženja,</a:t>
            </a:r>
          </a:p>
          <a:p>
            <a:pPr lvl="3">
              <a:buFont typeface="Wingdings" pitchFamily="2" charset="2"/>
              <a:buChar char="Ø"/>
            </a:pPr>
            <a:r>
              <a:rPr lang="sl-SI" dirty="0" smtClean="0"/>
              <a:t>sporazum in dogovor o preživljanju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pogoj za upravičenost:</a:t>
            </a:r>
          </a:p>
          <a:p>
            <a:pPr lvl="3">
              <a:buFont typeface="Wingdings" pitchFamily="2" charset="2"/>
              <a:buChar char="Ø"/>
            </a:pPr>
            <a:r>
              <a:rPr lang="sl-SI" dirty="0" smtClean="0"/>
              <a:t>nezaposljivost oziroma nezmožnost za delo (vlagatelji dokazujejo z odločbo ustreznega organa ali pa z doseženo starostjo 63 oz. 65 let)</a:t>
            </a:r>
          </a:p>
          <a:p>
            <a:pPr lvl="1">
              <a:spcAft>
                <a:spcPts val="600"/>
              </a:spcAft>
            </a:pPr>
            <a:r>
              <a:rPr lang="sl-SI" sz="1800" dirty="0" smtClean="0">
                <a:solidFill>
                  <a:srgbClr val="FF0000"/>
                </a:solidFill>
              </a:rPr>
              <a:t>še vedno v slabem položaju: OSEBE PO 50. LETU STAROSTI (DO 63/65 LET), KI SO IZGUBILE </a:t>
            </a:r>
            <a:r>
              <a:rPr lang="sl-SI" sz="1800" dirty="0" smtClean="0">
                <a:solidFill>
                  <a:srgbClr val="FF0000"/>
                </a:solidFill>
                <a:latin typeface="+mj-lt"/>
              </a:rPr>
              <a:t>ZAPOSLITEV</a:t>
            </a:r>
            <a:r>
              <a:rPr lang="sl-SI" sz="1800" dirty="0" smtClean="0">
                <a:solidFill>
                  <a:srgbClr val="FF0000"/>
                </a:solidFill>
              </a:rPr>
              <a:t> (ne prejemajo več nadomestila za brezposelnost, niso trajno nezaposljive/nezmožne za delo)</a:t>
            </a:r>
          </a:p>
          <a:p>
            <a:pPr lvl="1"/>
            <a:r>
              <a:rPr lang="sl-SI" sz="1800" dirty="0" smtClean="0">
                <a:solidFill>
                  <a:srgbClr val="FF0000"/>
                </a:solidFill>
              </a:rPr>
              <a:t>OSEBE, KI ŽIVIJO Z (ZUNAJ)ZAKONSKIM PARTNERJEM BREZ OTROK</a:t>
            </a:r>
          </a:p>
          <a:p>
            <a:pPr lvl="2">
              <a:buFont typeface="Wingdings" pitchFamily="2" charset="2"/>
              <a:buChar char="Ø"/>
            </a:pPr>
            <a:r>
              <a:rPr lang="sl-SI" dirty="0" smtClean="0"/>
              <a:t>znižanje merila za določitev višine OMD za drugo osebo v družini pri uveljavljanju pravice do DSP</a:t>
            </a:r>
          </a:p>
          <a:p>
            <a:pPr lvl="3">
              <a:buFont typeface="Wingdings" pitchFamily="2" charset="2"/>
              <a:buChar char="Ø"/>
            </a:pPr>
            <a:endParaRPr lang="sl-SI" dirty="0" smtClean="0"/>
          </a:p>
          <a:p>
            <a:pPr lvl="2">
              <a:buNone/>
            </a:pPr>
            <a:endParaRPr lang="sl-SI" dirty="0" smtClean="0"/>
          </a:p>
          <a:p>
            <a:pPr lvl="2">
              <a:buFont typeface="Wingdings" pitchFamily="2" charset="2"/>
              <a:buChar char="Ø"/>
            </a:pPr>
            <a:endParaRPr lang="sl-SI" dirty="0" smtClean="0"/>
          </a:p>
          <a:p>
            <a:pPr lvl="2">
              <a:buFont typeface="Wingdings" pitchFamily="2" charset="2"/>
              <a:buChar char="Ø"/>
            </a:pPr>
            <a:endParaRPr lang="sl-SI" dirty="0" smtClean="0"/>
          </a:p>
          <a:p>
            <a:pPr lvl="2"/>
            <a:endParaRPr lang="sl-SI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836712"/>
          </a:xfrm>
        </p:spPr>
        <p:txBody>
          <a:bodyPr>
            <a:normAutofit/>
          </a:bodyPr>
          <a:lstStyle/>
          <a:p>
            <a:r>
              <a:rPr lang="sl-SI" sz="2800" dirty="0" smtClean="0"/>
              <a:t>DOSEGANJE 3. CILJA</a:t>
            </a:r>
            <a:endParaRPr lang="sl-SI" sz="2800" dirty="0"/>
          </a:p>
        </p:txBody>
      </p:sp>
      <p:sp>
        <p:nvSpPr>
          <p:cNvPr id="5" name="Ograda vsebine 2"/>
          <p:cNvSpPr txBox="1">
            <a:spLocks/>
          </p:cNvSpPr>
          <p:nvPr/>
        </p:nvSpPr>
        <p:spPr>
          <a:xfrm>
            <a:off x="395536" y="908720"/>
            <a:ext cx="8136904" cy="5832648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/>
          <a:p>
            <a:pPr marL="274320" marR="0" lvl="0" indent="-274320" defTabSz="914400" fontAlgn="auto">
              <a:lnSpc>
                <a:spcPct val="110000"/>
              </a:lnSpc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sl-SI" sz="8000" dirty="0" smtClean="0"/>
              <a:t>učinkovitejši in pravičnejši sistem za uporabnika</a:t>
            </a:r>
          </a:p>
          <a:p>
            <a:pPr marL="640080" lvl="1" indent="-274320">
              <a:lnSpc>
                <a:spcPct val="110000"/>
              </a:lnSpc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sl-SI" sz="8000" dirty="0" smtClean="0"/>
              <a:t>uvedba EVT, odločanje na enem mestu, enotna vloga</a:t>
            </a:r>
            <a:r>
              <a:rPr lang="sl-SI" sz="8000" dirty="0" smtClean="0">
                <a:sym typeface="Wingdings"/>
              </a:rPr>
              <a:t> </a:t>
            </a:r>
          </a:p>
          <a:p>
            <a:pPr marL="1097280" lvl="2" indent="-274320">
              <a:lnSpc>
                <a:spcPct val="110000"/>
              </a:lnSpc>
              <a:spcAft>
                <a:spcPct val="15000"/>
              </a:spcAft>
              <a:buClr>
                <a:schemeClr val="accent1"/>
              </a:buClr>
              <a:buSzPct val="80000"/>
              <a:buFont typeface="Wingdings" pitchFamily="2" charset="2"/>
              <a:buChar char="à"/>
            </a:pPr>
            <a:r>
              <a:rPr lang="sl-SI" sz="8000" dirty="0" smtClean="0">
                <a:solidFill>
                  <a:srgbClr val="FF0000"/>
                </a:solidFill>
              </a:rPr>
              <a:t>težave pri izpolnjevanju vlog, nerazumevanje izdanih odločb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8000" dirty="0" smtClean="0"/>
              <a:t>enostavnejši sistem za pristojni organ</a:t>
            </a:r>
          </a:p>
          <a:p>
            <a:pPr marL="640080" lvl="1" indent="-274320">
              <a:lnSpc>
                <a:spcPct val="110000"/>
              </a:lnSpc>
              <a:spcAft>
                <a:spcPct val="1500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sl-SI" sz="8000" dirty="0" smtClean="0"/>
              <a:t>informacijski sistem CSD </a:t>
            </a:r>
          </a:p>
          <a:p>
            <a:pPr marL="1097280" lvl="2" indent="-274320">
              <a:lnSpc>
                <a:spcPct val="110000"/>
              </a:lnSpc>
              <a:spcAft>
                <a:spcPct val="15000"/>
              </a:spcAft>
              <a:buClr>
                <a:schemeClr val="accent1"/>
              </a:buClr>
              <a:buSzPct val="80000"/>
              <a:buFont typeface="Wingdings" pitchFamily="2" charset="2"/>
              <a:buChar char="à"/>
            </a:pPr>
            <a:r>
              <a:rPr lang="sl-SI" sz="8000" dirty="0" smtClean="0">
                <a:solidFill>
                  <a:srgbClr val="FF0000"/>
                </a:solidFill>
              </a:rPr>
              <a:t>prehiter začetek izvedbe (potreba po pilotnem projektu),  ponovno izdajanje odločb: ZUJF, manj časa za neposredno delo z uporabnikom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8000" dirty="0" smtClean="0"/>
              <a:t>odprava zakonskih nejasnosti in praznin</a:t>
            </a:r>
          </a:p>
          <a:p>
            <a:pPr marL="640080" lvl="1" indent="-274320">
              <a:lnSpc>
                <a:spcPct val="110000"/>
              </a:lnSpc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sl-SI" sz="8000" dirty="0" smtClean="0">
                <a:sym typeface="Wingdings"/>
              </a:rPr>
              <a:t>IDSP – podaljšanje roka za izrabo drugačen način ugotavljanja dohodka iz dejavnosti in iz kmetijstva</a:t>
            </a:r>
          </a:p>
          <a:p>
            <a:pPr marL="1097280" lvl="2" indent="-27432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à"/>
            </a:pPr>
            <a:r>
              <a:rPr lang="sl-SI" sz="8000" dirty="0" smtClean="0">
                <a:solidFill>
                  <a:srgbClr val="FF0000"/>
                </a:solidFill>
                <a:sym typeface="Wingdings"/>
              </a:rPr>
              <a:t> preveč splošno določilo</a:t>
            </a: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sl-SI" sz="8000" dirty="0" smtClean="0"/>
              <a:t>uvedba novih definicij na področjih, ki niso bila dobro urejena</a:t>
            </a:r>
          </a:p>
          <a:p>
            <a:pPr marL="640080" lvl="1" indent="-274320">
              <a:lnSpc>
                <a:spcPct val="110000"/>
              </a:lnSpc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sl-SI" sz="8000" dirty="0" smtClean="0">
                <a:sym typeface="Wingdings"/>
              </a:rPr>
              <a:t>poenotena definicija enostarševske družine, zakonska domneva obstoja zunajzakonske skupnosti, enotna definicija dohodkov in premoženja </a:t>
            </a:r>
          </a:p>
          <a:p>
            <a:pPr marL="1097280" lvl="2" indent="-27432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à"/>
            </a:pPr>
            <a:r>
              <a:rPr lang="sl-SI" sz="8000" dirty="0" smtClean="0">
                <a:solidFill>
                  <a:srgbClr val="FF0000"/>
                </a:solidFill>
                <a:sym typeface="Wingdings"/>
              </a:rPr>
              <a:t>upoštevanje dohodninske odločbe za predpreteklo leto (“letne” pravice)</a:t>
            </a:r>
          </a:p>
          <a:p>
            <a:pPr marL="640080" lvl="1" indent="-274320">
              <a:lnSpc>
                <a:spcPct val="110000"/>
              </a:lnSpc>
              <a:spcBef>
                <a:spcPct val="20000"/>
              </a:spcBef>
              <a:spcAft>
                <a:spcPct val="1500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sz="4000" dirty="0" smtClean="0">
              <a:sym typeface="Wingdings"/>
            </a:endParaRPr>
          </a:p>
          <a:p>
            <a:pPr marL="182880" indent="-274320">
              <a:lnSpc>
                <a:spcPct val="110000"/>
              </a:lnSpc>
              <a:spcBef>
                <a:spcPct val="20000"/>
              </a:spcBef>
              <a:spcAft>
                <a:spcPct val="1500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sz="4000" dirty="0" smtClean="0">
              <a:sym typeface="Wingdings"/>
            </a:endParaRPr>
          </a:p>
          <a:p>
            <a:pPr marL="640080" lvl="1" indent="-274320">
              <a:lnSpc>
                <a:spcPct val="80000"/>
              </a:lnSpc>
              <a:spcBef>
                <a:spcPct val="20000"/>
              </a:spcBef>
              <a:spcAft>
                <a:spcPct val="1500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dirty="0" smtClean="0">
              <a:sym typeface="Wingdings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sl-SI" sz="2400" dirty="0" smtClean="0"/>
          </a:p>
          <a:p>
            <a:pPr marL="182880" indent="-274320">
              <a:spcBef>
                <a:spcPct val="20000"/>
              </a:spcBef>
              <a:buClr>
                <a:schemeClr val="accent1"/>
              </a:buClr>
              <a:buSzPct val="80000"/>
            </a:pPr>
            <a:endParaRPr lang="sl-SI" sz="2100" dirty="0" smtClean="0">
              <a:sym typeface="Wingdings"/>
            </a:endParaRP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sl-SI" sz="2400" dirty="0" smtClean="0"/>
          </a:p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sl-SI" sz="2100" dirty="0" smtClean="0"/>
          </a:p>
          <a:p>
            <a:pPr marL="822960" marR="0" lvl="1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sl-SI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1359</TotalTime>
  <Words>1000</Words>
  <Application>Microsoft Office PowerPoint</Application>
  <PresentationFormat>Diaprojekcija na zaslonu (4:3)</PresentationFormat>
  <Paragraphs>130</Paragraphs>
  <Slides>12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Altana</vt:lpstr>
      <vt:lpstr>Ocena učinkov izvajanja nove socialne zakonodaje</vt:lpstr>
      <vt:lpstr>ključni cilji nove socialne zakonodaje</vt:lpstr>
      <vt:lpstr>Merjenje učinkov</vt:lpstr>
      <vt:lpstr>Doseganje 1.cilja</vt:lpstr>
      <vt:lpstr>DOSEGANJE 2. CILJA</vt:lpstr>
      <vt:lpstr>Spremembe materialnega položaja družin</vt:lpstr>
      <vt:lpstr>Spremembe materialnega položaja družin</vt:lpstr>
      <vt:lpstr>Spremembe materialnega položaja posameznikov</vt:lpstr>
      <vt:lpstr>DOSEGANJE 3. CILJA</vt:lpstr>
      <vt:lpstr>Predlagani popravki nove socialne zakonodaje</vt:lpstr>
      <vt:lpstr>Predlagani popravki nove socialne zakonodaje</vt:lpstr>
      <vt:lpstr>Viri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učinkov nove socialne zakonodaje</dc:title>
  <dc:creator>Polona</dc:creator>
  <cp:lastModifiedBy>Polona</cp:lastModifiedBy>
  <cp:revision>189</cp:revision>
  <dcterms:created xsi:type="dcterms:W3CDTF">2013-03-05T06:26:41Z</dcterms:created>
  <dcterms:modified xsi:type="dcterms:W3CDTF">2013-05-10T11:18:37Z</dcterms:modified>
</cp:coreProperties>
</file>