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62" r:id="rId5"/>
    <p:sldId id="261" r:id="rId6"/>
    <p:sldId id="269" r:id="rId7"/>
    <p:sldId id="274" r:id="rId8"/>
    <p:sldId id="273" r:id="rId9"/>
    <p:sldId id="272" r:id="rId10"/>
    <p:sldId id="260" r:id="rId11"/>
    <p:sldId id="267" r:id="rId12"/>
    <p:sldId id="264" r:id="rId13"/>
    <p:sldId id="263" r:id="rId14"/>
    <p:sldId id="265" r:id="rId15"/>
    <p:sldId id="266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45184-80ED-4EEE-94E2-90517B34E3EE}" type="datetimeFigureOut">
              <a:rPr lang="sl-SI" smtClean="0"/>
              <a:pPr/>
              <a:t>6.5.2013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C820-4BF6-47ED-BB07-2F284CA0C11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944216"/>
          </a:xfrm>
        </p:spPr>
        <p:txBody>
          <a:bodyPr>
            <a:normAutofit/>
          </a:bodyPr>
          <a:lstStyle/>
          <a:p>
            <a:r>
              <a:rPr lang="sl-SI" sz="67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Penrosov</a:t>
            </a:r>
            <a:r>
              <a:rPr lang="sl-SI" sz="6700" dirty="0" smtClean="0"/>
              <a:t> </a:t>
            </a:r>
            <a:r>
              <a:rPr lang="sl-SI" sz="6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</a:t>
            </a:r>
            <a:r>
              <a:rPr lang="sl-SI" sz="4900" dirty="0" smtClean="0"/>
              <a:t/>
            </a:r>
            <a:br>
              <a:rPr lang="sl-SI" sz="4900" dirty="0" smtClean="0"/>
            </a:b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(slovenske socialne politike)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1057672"/>
          </a:xfrm>
        </p:spPr>
        <p:txBody>
          <a:bodyPr>
            <a:normAutofit/>
          </a:bodyPr>
          <a:lstStyle/>
          <a:p>
            <a:pPr algn="l"/>
            <a:r>
              <a:rPr lang="sl-SI" sz="1800" b="1" i="1" dirty="0" smtClean="0"/>
              <a:t>Srečo Dragoš</a:t>
            </a:r>
          </a:p>
          <a:p>
            <a:pPr algn="l"/>
            <a:r>
              <a:rPr lang="sl-SI" sz="1600" i="1" dirty="0" smtClean="0"/>
              <a:t>Fakulteta za socialno delo, UL</a:t>
            </a:r>
            <a:endParaRPr lang="sl-SI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JnH8bxbKwvc/TTh06SL1y7I/AAAAAAAAAAM/EtPWsi-48QI/s1600/escher_deck%255B1%25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998"/>
            <a:ext cx="9144000" cy="6863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Zaustavitev erozije socialne države je možno</a:t>
            </a:r>
            <a:b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(že zgolj)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dvema ukrepoma </a:t>
            </a: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(od štirih)</a:t>
            </a:r>
            <a:endParaRPr lang="sl-SI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Zaustavitev erozije socialne države je možno</a:t>
            </a:r>
            <a:b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(že zgolj)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dvema ukrepoma </a:t>
            </a: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(od štirih)</a:t>
            </a:r>
            <a:endParaRPr lang="sl-SI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l-SI" b="1" i="1" dirty="0" smtClean="0"/>
              <a:t>“</a:t>
            </a:r>
            <a:r>
              <a:rPr lang="sl-SI" b="1" i="1" dirty="0" err="1" smtClean="0"/>
              <a:t>Penrosov</a:t>
            </a:r>
            <a:r>
              <a:rPr lang="sl-SI" b="1" i="1" dirty="0" smtClean="0"/>
              <a:t> problem” vreči ven iz socialne zakonodaje </a:t>
            </a:r>
            <a:r>
              <a:rPr lang="sl-SI" sz="2400" dirty="0" smtClean="0"/>
              <a:t>(črtati 4. točko 6. čl. </a:t>
            </a:r>
            <a:r>
              <a:rPr lang="sl-SI" sz="2400" dirty="0" err="1" smtClean="0"/>
              <a:t>ZSVarPre</a:t>
            </a:r>
            <a:r>
              <a:rPr lang="sl-SI" sz="2400" dirty="0" smtClean="0"/>
              <a:t>)</a:t>
            </a:r>
            <a:endParaRPr lang="sl-SI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Zaustavitev erozije socialne države je možno</a:t>
            </a:r>
            <a:b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(že zgolj)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dvema ukrepoma </a:t>
            </a: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(od štirih)</a:t>
            </a:r>
            <a:endParaRPr lang="sl-SI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l-SI" b="1" i="1" dirty="0" smtClean="0"/>
              <a:t>“</a:t>
            </a:r>
            <a:r>
              <a:rPr lang="sl-SI" b="1" i="1" dirty="0" err="1" smtClean="0"/>
              <a:t>Penrosov</a:t>
            </a:r>
            <a:r>
              <a:rPr lang="sl-SI" b="1" i="1" dirty="0" smtClean="0"/>
              <a:t> problem” vreči ven iz socialne zakonodaje </a:t>
            </a:r>
            <a:r>
              <a:rPr lang="sl-SI" sz="2400" dirty="0" smtClean="0"/>
              <a:t>(črtati 4. točko 6. čl. </a:t>
            </a:r>
            <a:r>
              <a:rPr lang="sl-SI" sz="2400" dirty="0" err="1" smtClean="0"/>
              <a:t>ZSVarPre</a:t>
            </a:r>
            <a:r>
              <a:rPr lang="sl-SI" sz="2400" dirty="0" smtClean="0"/>
              <a:t>)</a:t>
            </a:r>
            <a:endParaRPr lang="sl-SI" dirty="0" smtClean="0"/>
          </a:p>
          <a:p>
            <a:pPr>
              <a:lnSpc>
                <a:spcPct val="200000"/>
              </a:lnSpc>
            </a:pPr>
            <a:r>
              <a:rPr lang="sl-SI" b="1" i="1" dirty="0" smtClean="0"/>
              <a:t>Takoj zvišati DSP za 40 – 110 % </a:t>
            </a:r>
            <a:r>
              <a:rPr lang="sl-SI" sz="2400" dirty="0" smtClean="0"/>
              <a:t>(obstoječe DSP)</a:t>
            </a:r>
            <a:endParaRPr lang="sl-SI" dirty="0" smtClean="0"/>
          </a:p>
          <a:p>
            <a:endParaRPr lang="sl-SI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Zaustavitev erozije socialne države je možno</a:t>
            </a:r>
            <a:b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(že zgolj)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dvema ukrepoma </a:t>
            </a: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(od štirih)</a:t>
            </a:r>
            <a:endParaRPr lang="sl-SI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l-SI" b="1" i="1" dirty="0" smtClean="0"/>
              <a:t>“</a:t>
            </a:r>
            <a:r>
              <a:rPr lang="sl-SI" b="1" i="1" dirty="0" err="1" smtClean="0"/>
              <a:t>Penrosov</a:t>
            </a:r>
            <a:r>
              <a:rPr lang="sl-SI" b="1" i="1" dirty="0" smtClean="0"/>
              <a:t> problem” vreči ven iz socialne zakonodaje </a:t>
            </a:r>
            <a:r>
              <a:rPr lang="sl-SI" sz="2400" dirty="0" smtClean="0"/>
              <a:t>(črtati 4. točko 6. čl. </a:t>
            </a:r>
            <a:r>
              <a:rPr lang="sl-SI" sz="2400" dirty="0" err="1" smtClean="0"/>
              <a:t>ZSVarPre</a:t>
            </a:r>
            <a:r>
              <a:rPr lang="sl-SI" sz="2400" dirty="0" smtClean="0"/>
              <a:t>)</a:t>
            </a:r>
            <a:endParaRPr lang="sl-SI" dirty="0" smtClean="0"/>
          </a:p>
          <a:p>
            <a:pPr>
              <a:lnSpc>
                <a:spcPct val="200000"/>
              </a:lnSpc>
            </a:pPr>
            <a:r>
              <a:rPr lang="sl-SI" b="1" i="1" dirty="0" smtClean="0"/>
              <a:t>Takoj zvišati DSP za 40 – 110 % </a:t>
            </a:r>
            <a:r>
              <a:rPr lang="sl-SI" sz="2400" dirty="0" smtClean="0"/>
              <a:t>(obstoječe DSP)</a:t>
            </a:r>
            <a:endParaRPr lang="sl-SI" dirty="0" smtClean="0"/>
          </a:p>
          <a:p>
            <a:pPr>
              <a:lnSpc>
                <a:spcPct val="120000"/>
              </a:lnSpc>
            </a:pPr>
            <a:r>
              <a:rPr lang="sl-SI" b="1" i="1" dirty="0" smtClean="0"/>
              <a:t>Vzpostaviti avtonomno socialno politiko </a:t>
            </a:r>
            <a:r>
              <a:rPr lang="sl-SI" sz="2400" dirty="0" smtClean="0"/>
              <a:t>(enakovredno drugim politikam, npr. ekonomski)</a:t>
            </a:r>
            <a:endParaRPr lang="sl-SI" dirty="0" smtClean="0"/>
          </a:p>
          <a:p>
            <a:endParaRPr lang="sl-SI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Zaustavitev erozije socialne države je možno</a:t>
            </a:r>
            <a:b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(že zgolj) </a:t>
            </a:r>
            <a:r>
              <a:rPr lang="sl-SI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dvema ukrepoma </a:t>
            </a:r>
            <a:r>
              <a:rPr lang="sl-SI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(od štirih)</a:t>
            </a:r>
            <a:endParaRPr lang="sl-SI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245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l-SI" b="1" i="1" dirty="0" smtClean="0"/>
              <a:t>“</a:t>
            </a:r>
            <a:r>
              <a:rPr lang="sl-SI" b="1" i="1" dirty="0" err="1" smtClean="0"/>
              <a:t>Penrosov</a:t>
            </a:r>
            <a:r>
              <a:rPr lang="sl-SI" b="1" i="1" dirty="0" smtClean="0"/>
              <a:t> problem” vreči ven iz socialne zakonodaje </a:t>
            </a:r>
            <a:r>
              <a:rPr lang="sl-SI" sz="2400" dirty="0" smtClean="0"/>
              <a:t>(črtati 4. točko 6. čl. </a:t>
            </a:r>
            <a:r>
              <a:rPr lang="sl-SI" sz="2400" dirty="0" err="1" smtClean="0"/>
              <a:t>ZSVarPre</a:t>
            </a:r>
            <a:r>
              <a:rPr lang="sl-SI" sz="2400" dirty="0" smtClean="0"/>
              <a:t>)</a:t>
            </a:r>
            <a:endParaRPr lang="sl-SI" dirty="0" smtClean="0"/>
          </a:p>
          <a:p>
            <a:pPr>
              <a:lnSpc>
                <a:spcPct val="200000"/>
              </a:lnSpc>
            </a:pPr>
            <a:r>
              <a:rPr lang="sl-SI" b="1" i="1" dirty="0" smtClean="0"/>
              <a:t>Takoj zvišati DSP za 40 – 110 % </a:t>
            </a:r>
            <a:r>
              <a:rPr lang="sl-SI" sz="2400" dirty="0" smtClean="0"/>
              <a:t>(obstoječe DSP)</a:t>
            </a:r>
            <a:endParaRPr lang="sl-SI" dirty="0" smtClean="0"/>
          </a:p>
          <a:p>
            <a:pPr>
              <a:lnSpc>
                <a:spcPct val="120000"/>
              </a:lnSpc>
            </a:pPr>
            <a:r>
              <a:rPr lang="sl-SI" b="1" i="1" dirty="0" smtClean="0"/>
              <a:t>Vzpostaviti avtonomno socialno politiko </a:t>
            </a:r>
            <a:r>
              <a:rPr lang="sl-SI" sz="2400" dirty="0" smtClean="0"/>
              <a:t>(enakovredno drugim politikam, npr. ekonomski)</a:t>
            </a:r>
          </a:p>
          <a:p>
            <a:pPr>
              <a:lnSpc>
                <a:spcPct val="200000"/>
              </a:lnSpc>
            </a:pPr>
            <a:r>
              <a:rPr lang="sl-SI" b="1" i="1" dirty="0" smtClean="0"/>
              <a:t>Uzakoniti UTD v višini 40 – 110 % </a:t>
            </a:r>
            <a:r>
              <a:rPr lang="sl-SI" sz="2400" dirty="0" smtClean="0"/>
              <a:t>(obstoječe DSP)</a:t>
            </a:r>
            <a:endParaRPr lang="sl-SI" dirty="0" smtClean="0"/>
          </a:p>
          <a:p>
            <a:pPr>
              <a:lnSpc>
                <a:spcPct val="200000"/>
              </a:lnSpc>
            </a:pPr>
            <a:endParaRPr lang="sl-SI" dirty="0" smtClean="0"/>
          </a:p>
          <a:p>
            <a:endParaRPr lang="sl-SI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QXAb_pk1ioW3CF48AwBFa-5IZYxF4AQVfnHSFQyBghxP1qRubJ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PoljeZBesedilom 2"/>
          <p:cNvSpPr txBox="1"/>
          <p:nvPr/>
        </p:nvSpPr>
        <p:spPr>
          <a:xfrm>
            <a:off x="179512" y="1844824"/>
            <a:ext cx="26642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i="1" dirty="0" err="1" smtClean="0"/>
              <a:t>Roger</a:t>
            </a:r>
            <a:r>
              <a:rPr lang="sl-SI" sz="1600" b="1" i="1" dirty="0" smtClean="0"/>
              <a:t> </a:t>
            </a:r>
            <a:r>
              <a:rPr lang="sl-SI" sz="1600" b="1" i="1" dirty="0" err="1" smtClean="0"/>
              <a:t>Penrose</a:t>
            </a:r>
            <a:r>
              <a:rPr lang="sl-SI" sz="1600" b="1" i="1" dirty="0" smtClean="0"/>
              <a:t> </a:t>
            </a:r>
            <a:r>
              <a:rPr lang="sl-SI" sz="1400" dirty="0" smtClean="0"/>
              <a:t>(roj. 1931), astrofizik, matematik, filozof</a:t>
            </a:r>
            <a:endParaRPr lang="sl-SI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m-possible.info/images/art/classic/lionel-penrose/staircase-man-d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3833"/>
            <a:ext cx="8640959" cy="6617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0" y="579358"/>
            <a:ext cx="903649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dirty="0" smtClean="0"/>
              <a:t>6. člen</a:t>
            </a:r>
          </a:p>
          <a:p>
            <a:pPr algn="ctr"/>
            <a:r>
              <a:rPr lang="pl-PL" dirty="0" smtClean="0"/>
              <a:t>(upravičenec do denarne socialne pomoči)</a:t>
            </a:r>
          </a:p>
          <a:p>
            <a:r>
              <a:rPr lang="sl-SI" dirty="0" smtClean="0"/>
              <a:t>…</a:t>
            </a:r>
          </a:p>
          <a:p>
            <a:r>
              <a:rPr lang="pt-BR" dirty="0" smtClean="0"/>
              <a:t>(2) </a:t>
            </a:r>
            <a:r>
              <a:rPr lang="pt-B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Kdor si ne more preživetja zagotoviti sam z delom</a:t>
            </a:r>
            <a:r>
              <a:rPr lang="pt-BR" dirty="0" smtClean="0"/>
              <a:t>, s pravicami iz dela ali</a:t>
            </a:r>
          </a:p>
          <a:p>
            <a:r>
              <a:rPr lang="sl-SI" dirty="0" smtClean="0"/>
              <a:t>zavarovanja, z dohodki iz premoženja in iz drugih virov oziroma z nadomestili ali prejemki po</a:t>
            </a:r>
          </a:p>
          <a:p>
            <a:r>
              <a:rPr lang="sl-SI" dirty="0" smtClean="0"/>
              <a:t>drugih predpisih ali s pomočjo tistih, ki so ga dolžni preživljati, ali na drug način, določen s</a:t>
            </a:r>
          </a:p>
          <a:p>
            <a:r>
              <a:rPr lang="pl-PL" dirty="0" smtClean="0"/>
              <a:t>tem zakonom, </a:t>
            </a: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 pravico do denarne socialne pomoči </a:t>
            </a:r>
            <a:r>
              <a:rPr lang="pl-PL" dirty="0" smtClean="0"/>
              <a:t>v višini in pod pogoji, določenimi s </a:t>
            </a:r>
            <a:r>
              <a:rPr lang="sl-SI" dirty="0" smtClean="0"/>
              <a:t>tem zakonom.</a:t>
            </a:r>
          </a:p>
          <a:p>
            <a:endParaRPr lang="sl-SI" dirty="0" smtClean="0"/>
          </a:p>
          <a:p>
            <a:r>
              <a:rPr lang="sl-SI" dirty="0" smtClean="0"/>
              <a:t>(3) Do denarne socialne pomoči so upravičene osebe, ki si zase in za svoje</a:t>
            </a:r>
          </a:p>
          <a:p>
            <a:r>
              <a:rPr lang="sl-SI" dirty="0" smtClean="0"/>
              <a:t>družinske člane sredstev v višini minimalnega dohodka ne morejo zagotoviti iz razlogov, na</a:t>
            </a:r>
          </a:p>
          <a:p>
            <a:r>
              <a:rPr lang="sl-SI" dirty="0" smtClean="0"/>
              <a:t>katere niso mogle oziroma ne morejo vplivati, in so uveljavljale pravico do denarnih</a:t>
            </a:r>
          </a:p>
          <a:p>
            <a:r>
              <a:rPr lang="sl-SI" dirty="0" smtClean="0"/>
              <a:t>prejemkov po drugih predpisih in pravico do oprostitev in olajšav po tem zakonu ter</a:t>
            </a:r>
          </a:p>
          <a:p>
            <a:r>
              <a:rPr lang="pl-PL" dirty="0" smtClean="0"/>
              <a:t>izpolnjujejo druge pogoje po tem zakonu.</a:t>
            </a:r>
          </a:p>
          <a:p>
            <a:endParaRPr lang="pl-PL" dirty="0" smtClean="0"/>
          </a:p>
          <a:p>
            <a:r>
              <a:rPr lang="pl-PL" dirty="0" smtClean="0"/>
              <a:t>(4) Prejemnik ali prejemnica (v nadaljnjem besedilu: </a:t>
            </a:r>
            <a:r>
              <a:rPr lang="pl-PL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prejemnik</a:t>
            </a:r>
            <a:r>
              <a:rPr lang="pl-PL" dirty="0" smtClean="0"/>
              <a:t>)</a:t>
            </a: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denarne socialne</a:t>
            </a:r>
          </a:p>
          <a:p>
            <a:r>
              <a:rPr lang="sl-SI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pomoči</a:t>
            </a:r>
            <a:r>
              <a:rPr lang="sl-SI" sz="2000" dirty="0" smtClean="0"/>
              <a:t> in varstvenega dodatka </a:t>
            </a:r>
            <a:r>
              <a:rPr lang="sl-SI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more biti v ugodnejšem socialnem položaju od tistega, ki si sredstva za preživetje zagotavlja z delom</a:t>
            </a:r>
            <a:r>
              <a:rPr lang="sl-SI" sz="2000" u="sng" dirty="0" smtClean="0"/>
              <a:t> </a:t>
            </a:r>
            <a:r>
              <a:rPr lang="sl-SI" dirty="0" smtClean="0"/>
              <a:t>ali na podlagi pravic iz dela.</a:t>
            </a:r>
          </a:p>
          <a:p>
            <a:endParaRPr lang="sl-SI" sz="1000" dirty="0" smtClean="0"/>
          </a:p>
          <a:p>
            <a:endParaRPr lang="sl-SI" sz="1000" dirty="0" smtClean="0"/>
          </a:p>
          <a:p>
            <a:r>
              <a:rPr lang="sl-SI" sz="1000" dirty="0" smtClean="0"/>
              <a:t>http://www.mddsz.gov.si/fileadmin/mddsz.gov.si/pageuploads/dokumenti__pdf/zakonodaja/zsvarpre_npb2_dz.pdf</a:t>
            </a:r>
            <a:endParaRPr lang="sl-SI" sz="10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899592" y="116632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i="1" u="sng" dirty="0" smtClean="0">
                <a:solidFill>
                  <a:srgbClr val="7030A0"/>
                </a:solidFill>
              </a:rPr>
              <a:t>ZAKON O SOCIALNO VARSTVENIH PREJEMKIH</a:t>
            </a:r>
            <a:endParaRPr lang="sl-SI" i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srečo\My Documents\POWER POINT\Catch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4139952" cy="6408713"/>
          </a:xfrm>
          <a:prstGeom prst="rect">
            <a:avLst/>
          </a:prstGeom>
          <a:noFill/>
        </p:spPr>
      </p:pic>
      <p:sp>
        <p:nvSpPr>
          <p:cNvPr id="3" name="PoljeZBesedilom 2"/>
          <p:cNvSpPr txBox="1"/>
          <p:nvPr/>
        </p:nvSpPr>
        <p:spPr>
          <a:xfrm>
            <a:off x="5004048" y="332656"/>
            <a:ext cx="3960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i="1" dirty="0" err="1" smtClean="0">
                <a:solidFill>
                  <a:srgbClr val="FF0000"/>
                </a:solidFill>
              </a:rPr>
              <a:t>Yossarianova</a:t>
            </a:r>
            <a:r>
              <a:rPr lang="sl-SI" dirty="0" smtClean="0">
                <a:solidFill>
                  <a:srgbClr val="FF0000"/>
                </a:solidFill>
              </a:rPr>
              <a:t> dilema (ZDA)</a:t>
            </a:r>
            <a:r>
              <a:rPr lang="sl-SI" dirty="0" smtClean="0"/>
              <a:t>:</a:t>
            </a:r>
          </a:p>
          <a:p>
            <a:endParaRPr lang="sl-SI" dirty="0" smtClean="0"/>
          </a:p>
          <a:p>
            <a:r>
              <a:rPr lang="sl-SI" sz="1600" dirty="0" smtClean="0"/>
              <a:t>Če se hočete izogniti nevarnim poletom z bombnikom, imate pravico, da vložite prošnjo za razrešitev  od te obveznosti.</a:t>
            </a:r>
            <a:endParaRPr lang="sl-SI" sz="16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5148064" y="2276872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V prošnji je treba dokazati svojo neprištevnost, ki je ovira za racionalno odločanje na nevarnih poletih.</a:t>
            </a:r>
            <a:endParaRPr lang="sl-SI" sz="16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5220072" y="3933056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Ker pa je strah za lastno življenje na smrtno nevarnih poletih dokaz racionalnosti, je tudi prošnja, da bi se izognili poletom, dokaz racionalnosti – zato je zavrnjena. </a:t>
            </a:r>
            <a:endParaRPr lang="sl-SI" sz="1600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5292080" y="573325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Dejansko se ni mogoče izogniti smrtno nevarnim poletom z bombnikom – čeprav imate pravico, da se temu izognete. </a:t>
            </a:r>
            <a:endParaRPr lang="sl-SI" sz="1600" dirty="0"/>
          </a:p>
        </p:txBody>
      </p:sp>
      <p:cxnSp>
        <p:nvCxnSpPr>
          <p:cNvPr id="8" name="Raven puščični konektor 7"/>
          <p:cNvCxnSpPr/>
          <p:nvPr/>
        </p:nvCxnSpPr>
        <p:spPr>
          <a:xfrm>
            <a:off x="6948264" y="1772816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puščični konektor 8"/>
          <p:cNvCxnSpPr/>
          <p:nvPr/>
        </p:nvCxnSpPr>
        <p:spPr>
          <a:xfrm>
            <a:off x="6948264" y="3140968"/>
            <a:ext cx="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uščični konektor 11"/>
          <p:cNvCxnSpPr/>
          <p:nvPr/>
        </p:nvCxnSpPr>
        <p:spPr>
          <a:xfrm>
            <a:off x="7020272" y="5013176"/>
            <a:ext cx="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konektor 24"/>
          <p:cNvCxnSpPr/>
          <p:nvPr/>
        </p:nvCxnSpPr>
        <p:spPr>
          <a:xfrm>
            <a:off x="4427984" y="1340768"/>
            <a:ext cx="0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en puščični konektor 26"/>
          <p:cNvCxnSpPr/>
          <p:nvPr/>
        </p:nvCxnSpPr>
        <p:spPr>
          <a:xfrm>
            <a:off x="4427984" y="1340768"/>
            <a:ext cx="57606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en konektor 28"/>
          <p:cNvCxnSpPr>
            <a:endCxn id="6" idx="1"/>
          </p:cNvCxnSpPr>
          <p:nvPr/>
        </p:nvCxnSpPr>
        <p:spPr>
          <a:xfrm flipV="1">
            <a:off x="4427984" y="6148755"/>
            <a:ext cx="864096" cy="165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oljeZBesedilom 29"/>
          <p:cNvSpPr txBox="1"/>
          <p:nvPr/>
        </p:nvSpPr>
        <p:spPr>
          <a:xfrm>
            <a:off x="1619672" y="645333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smtClean="0"/>
              <a:t>1961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5004048" y="332656"/>
            <a:ext cx="3960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i="1" dirty="0" err="1" smtClean="0">
                <a:solidFill>
                  <a:srgbClr val="FF0000"/>
                </a:solidFill>
              </a:rPr>
              <a:t>Yossarianova</a:t>
            </a:r>
            <a:r>
              <a:rPr lang="sl-SI" dirty="0" smtClean="0">
                <a:solidFill>
                  <a:srgbClr val="FF0000"/>
                </a:solidFill>
              </a:rPr>
              <a:t> dilema (ZDA)</a:t>
            </a:r>
            <a:r>
              <a:rPr lang="sl-SI" dirty="0" smtClean="0"/>
              <a:t>:</a:t>
            </a:r>
          </a:p>
          <a:p>
            <a:endParaRPr lang="sl-SI" dirty="0" smtClean="0"/>
          </a:p>
          <a:p>
            <a:r>
              <a:rPr lang="sl-SI" sz="1600" dirty="0" smtClean="0"/>
              <a:t>Če se hočete izogniti nevarnim poletom z bombnikom, imate pravico, da vložite prošnjo za razrešitev  od te obveznosti.</a:t>
            </a:r>
            <a:endParaRPr lang="sl-SI" sz="16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5148064" y="2276872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V prošnji je treba dokazati svojo neprištevnost, ki je ovira za racionalno odločanje na nevarnih poletih.</a:t>
            </a:r>
            <a:endParaRPr lang="sl-SI" sz="16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5220072" y="3933056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Ker pa je strah za lastno življenje na smrtno nevarnih poletih dokaz racionalnosti, je tudi prošnja, da bi se izognili poletom, dokaz racionalnosti – zato je zavrnjena. </a:t>
            </a:r>
            <a:endParaRPr lang="sl-SI" sz="1600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5292080" y="573325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Dejansko se ni mogoče izogniti smrtno nevarnim poletom z bombnikom – čeprav imate pravico, da se temu izognete. </a:t>
            </a:r>
            <a:endParaRPr lang="sl-SI" sz="1600" dirty="0"/>
          </a:p>
        </p:txBody>
      </p:sp>
      <p:cxnSp>
        <p:nvCxnSpPr>
          <p:cNvPr id="8" name="Raven puščični konektor 7"/>
          <p:cNvCxnSpPr/>
          <p:nvPr/>
        </p:nvCxnSpPr>
        <p:spPr>
          <a:xfrm>
            <a:off x="6948264" y="1772816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puščični konektor 8"/>
          <p:cNvCxnSpPr/>
          <p:nvPr/>
        </p:nvCxnSpPr>
        <p:spPr>
          <a:xfrm>
            <a:off x="6948264" y="3140968"/>
            <a:ext cx="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uščični konektor 11"/>
          <p:cNvCxnSpPr/>
          <p:nvPr/>
        </p:nvCxnSpPr>
        <p:spPr>
          <a:xfrm>
            <a:off x="7020272" y="5013176"/>
            <a:ext cx="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konektor 24"/>
          <p:cNvCxnSpPr/>
          <p:nvPr/>
        </p:nvCxnSpPr>
        <p:spPr>
          <a:xfrm>
            <a:off x="4427984" y="1340768"/>
            <a:ext cx="0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en puščični konektor 26"/>
          <p:cNvCxnSpPr/>
          <p:nvPr/>
        </p:nvCxnSpPr>
        <p:spPr>
          <a:xfrm>
            <a:off x="4427984" y="1340768"/>
            <a:ext cx="57606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en konektor 28"/>
          <p:cNvCxnSpPr>
            <a:endCxn id="6" idx="1"/>
          </p:cNvCxnSpPr>
          <p:nvPr/>
        </p:nvCxnSpPr>
        <p:spPr>
          <a:xfrm flipV="1">
            <a:off x="4427984" y="6148755"/>
            <a:ext cx="864096" cy="165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jeZBesedilom 13"/>
          <p:cNvSpPr txBox="1"/>
          <p:nvPr/>
        </p:nvSpPr>
        <p:spPr>
          <a:xfrm>
            <a:off x="755576" y="404664"/>
            <a:ext cx="33843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i="1" dirty="0" smtClean="0">
                <a:solidFill>
                  <a:srgbClr val="FF0000"/>
                </a:solidFill>
              </a:rPr>
              <a:t>Socialno-politična </a:t>
            </a:r>
            <a:r>
              <a:rPr lang="sl-SI" dirty="0" smtClean="0">
                <a:solidFill>
                  <a:srgbClr val="FF0000"/>
                </a:solidFill>
              </a:rPr>
              <a:t>dilema (SLO)</a:t>
            </a:r>
            <a:r>
              <a:rPr lang="sl-SI" dirty="0" smtClean="0"/>
              <a:t>:</a:t>
            </a:r>
          </a:p>
          <a:p>
            <a:endParaRPr lang="sl-SI" dirty="0" smtClean="0"/>
          </a:p>
          <a:p>
            <a:pPr algn="ctr"/>
            <a:r>
              <a:rPr lang="sl-SI" sz="1600" dirty="0" smtClean="0"/>
              <a:t>Če ste revni,</a:t>
            </a:r>
          </a:p>
          <a:p>
            <a:pPr algn="ctr"/>
            <a:r>
              <a:rPr lang="sl-SI" sz="1600" dirty="0" smtClean="0"/>
              <a:t>ker se ne morete preživeti z delom,</a:t>
            </a:r>
            <a:endParaRPr lang="sl-SI" sz="1600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1187624" y="242088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ste upravičeni do DSP.</a:t>
            </a:r>
            <a:endParaRPr lang="sl-SI" sz="1600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971600" y="400506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Ker pa DSP ne sme biti višja od najnižjih prejemkov iz dela,  </a:t>
            </a:r>
            <a:endParaRPr lang="sl-SI" sz="1600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1043608" y="573325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ostajate revni še naprej</a:t>
            </a:r>
          </a:p>
          <a:p>
            <a:pPr algn="ctr"/>
            <a:r>
              <a:rPr lang="sl-SI" sz="1600" dirty="0" smtClean="0"/>
              <a:t>– čeprav imate pravico do DSP.</a:t>
            </a:r>
            <a:endParaRPr lang="sl-SI" sz="1600" dirty="0"/>
          </a:p>
        </p:txBody>
      </p:sp>
      <p:cxnSp>
        <p:nvCxnSpPr>
          <p:cNvPr id="18" name="Raven puščični konektor 17"/>
          <p:cNvCxnSpPr/>
          <p:nvPr/>
        </p:nvCxnSpPr>
        <p:spPr>
          <a:xfrm>
            <a:off x="2411760" y="1628800"/>
            <a:ext cx="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uščični konektor 18"/>
          <p:cNvCxnSpPr/>
          <p:nvPr/>
        </p:nvCxnSpPr>
        <p:spPr>
          <a:xfrm>
            <a:off x="2411760" y="2780928"/>
            <a:ext cx="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puščični konektor 19"/>
          <p:cNvCxnSpPr/>
          <p:nvPr/>
        </p:nvCxnSpPr>
        <p:spPr>
          <a:xfrm>
            <a:off x="2411760" y="4653136"/>
            <a:ext cx="0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konektor 20"/>
          <p:cNvCxnSpPr/>
          <p:nvPr/>
        </p:nvCxnSpPr>
        <p:spPr>
          <a:xfrm flipV="1">
            <a:off x="251520" y="6021288"/>
            <a:ext cx="864096" cy="165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konektor 21"/>
          <p:cNvCxnSpPr/>
          <p:nvPr/>
        </p:nvCxnSpPr>
        <p:spPr>
          <a:xfrm>
            <a:off x="251520" y="1196752"/>
            <a:ext cx="0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uščični konektor 22"/>
          <p:cNvCxnSpPr/>
          <p:nvPr/>
        </p:nvCxnSpPr>
        <p:spPr>
          <a:xfrm>
            <a:off x="251520" y="1196752"/>
            <a:ext cx="7200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oljeZBesedilom 13"/>
          <p:cNvSpPr txBox="1"/>
          <p:nvPr/>
        </p:nvSpPr>
        <p:spPr>
          <a:xfrm>
            <a:off x="755576" y="404664"/>
            <a:ext cx="33843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i="1" dirty="0" smtClean="0">
                <a:solidFill>
                  <a:srgbClr val="FF0000"/>
                </a:solidFill>
              </a:rPr>
              <a:t>Socialno-politična </a:t>
            </a:r>
            <a:r>
              <a:rPr lang="sl-SI" dirty="0" smtClean="0">
                <a:solidFill>
                  <a:srgbClr val="FF0000"/>
                </a:solidFill>
              </a:rPr>
              <a:t>dilema (SLO)</a:t>
            </a:r>
            <a:r>
              <a:rPr lang="sl-SI" dirty="0" smtClean="0"/>
              <a:t>:</a:t>
            </a:r>
          </a:p>
          <a:p>
            <a:endParaRPr lang="sl-SI" dirty="0" smtClean="0"/>
          </a:p>
          <a:p>
            <a:pPr algn="ctr"/>
            <a:r>
              <a:rPr lang="sl-SI" sz="1600" dirty="0" smtClean="0"/>
              <a:t>Če ste revni,</a:t>
            </a:r>
          </a:p>
          <a:p>
            <a:pPr algn="ctr"/>
            <a:r>
              <a:rPr lang="sl-SI" sz="1600" dirty="0" smtClean="0"/>
              <a:t>ker se ne morete preživeti z delom,</a:t>
            </a:r>
            <a:endParaRPr lang="sl-SI" sz="1600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1187624" y="242088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ste upravičeni do DSP.</a:t>
            </a:r>
            <a:endParaRPr lang="sl-SI" sz="1600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971600" y="400506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Ker pa DSP ne sme biti višja od najnižjih prejemkov iz dela,  </a:t>
            </a:r>
            <a:endParaRPr lang="sl-SI" sz="1600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1043608" y="573325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ostajate revni še naprej</a:t>
            </a:r>
          </a:p>
          <a:p>
            <a:pPr algn="ctr"/>
            <a:r>
              <a:rPr lang="sl-SI" sz="1600" dirty="0" smtClean="0"/>
              <a:t>– čeprav imate pravico do DSP.</a:t>
            </a:r>
            <a:endParaRPr lang="sl-SI" sz="1600" dirty="0"/>
          </a:p>
        </p:txBody>
      </p:sp>
      <p:cxnSp>
        <p:nvCxnSpPr>
          <p:cNvPr id="18" name="Raven puščični konektor 17"/>
          <p:cNvCxnSpPr/>
          <p:nvPr/>
        </p:nvCxnSpPr>
        <p:spPr>
          <a:xfrm>
            <a:off x="2411760" y="1628800"/>
            <a:ext cx="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uščični konektor 18"/>
          <p:cNvCxnSpPr/>
          <p:nvPr/>
        </p:nvCxnSpPr>
        <p:spPr>
          <a:xfrm>
            <a:off x="2411760" y="2780928"/>
            <a:ext cx="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puščični konektor 19"/>
          <p:cNvCxnSpPr/>
          <p:nvPr/>
        </p:nvCxnSpPr>
        <p:spPr>
          <a:xfrm>
            <a:off x="2411760" y="4653136"/>
            <a:ext cx="0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konektor 20"/>
          <p:cNvCxnSpPr/>
          <p:nvPr/>
        </p:nvCxnSpPr>
        <p:spPr>
          <a:xfrm flipV="1">
            <a:off x="251520" y="6021288"/>
            <a:ext cx="864096" cy="165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konektor 21"/>
          <p:cNvCxnSpPr/>
          <p:nvPr/>
        </p:nvCxnSpPr>
        <p:spPr>
          <a:xfrm>
            <a:off x="251520" y="1196752"/>
            <a:ext cx="0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uščični konektor 22"/>
          <p:cNvCxnSpPr/>
          <p:nvPr/>
        </p:nvCxnSpPr>
        <p:spPr>
          <a:xfrm>
            <a:off x="251520" y="1196752"/>
            <a:ext cx="7200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esni zaviti oklepaj 23"/>
          <p:cNvSpPr/>
          <p:nvPr/>
        </p:nvSpPr>
        <p:spPr>
          <a:xfrm>
            <a:off x="3707904" y="980728"/>
            <a:ext cx="1296144" cy="5400600"/>
          </a:xfrm>
          <a:prstGeom prst="rightBrace">
            <a:avLst>
              <a:gd name="adj1" fmla="val 46932"/>
              <a:gd name="adj2" fmla="val 22832"/>
            </a:avLst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6" name="PoljeZBesedilom 25"/>
          <p:cNvSpPr txBox="1"/>
          <p:nvPr/>
        </p:nvSpPr>
        <p:spPr>
          <a:xfrm>
            <a:off x="5148064" y="198884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radikalizacija</a:t>
            </a:r>
            <a:endParaRPr lang="sl-SI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oljeZBesedilom 13"/>
          <p:cNvSpPr txBox="1"/>
          <p:nvPr/>
        </p:nvSpPr>
        <p:spPr>
          <a:xfrm>
            <a:off x="755576" y="404664"/>
            <a:ext cx="33843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i="1" dirty="0" smtClean="0">
                <a:solidFill>
                  <a:srgbClr val="FF0000"/>
                </a:solidFill>
              </a:rPr>
              <a:t>Socialno-politična </a:t>
            </a:r>
            <a:r>
              <a:rPr lang="sl-SI" dirty="0" smtClean="0">
                <a:solidFill>
                  <a:srgbClr val="FF0000"/>
                </a:solidFill>
              </a:rPr>
              <a:t>dilema (SLO)</a:t>
            </a:r>
            <a:r>
              <a:rPr lang="sl-SI" dirty="0" smtClean="0"/>
              <a:t>:</a:t>
            </a:r>
          </a:p>
          <a:p>
            <a:endParaRPr lang="sl-SI" dirty="0" smtClean="0"/>
          </a:p>
          <a:p>
            <a:pPr algn="ctr"/>
            <a:r>
              <a:rPr lang="sl-SI" sz="1600" dirty="0" smtClean="0"/>
              <a:t>Če ste revni,</a:t>
            </a:r>
          </a:p>
          <a:p>
            <a:pPr algn="ctr"/>
            <a:r>
              <a:rPr lang="sl-SI" sz="1600" dirty="0" smtClean="0"/>
              <a:t>ker se ne morete preživeti z delom,</a:t>
            </a:r>
            <a:endParaRPr lang="sl-SI" sz="1600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1187624" y="242088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ste upravičeni do DSP.</a:t>
            </a:r>
            <a:endParaRPr lang="sl-SI" sz="1600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971600" y="400506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Ker pa DSP ne sme biti višja od najnižjih prejemkov iz dela,  </a:t>
            </a:r>
            <a:endParaRPr lang="sl-SI" sz="1600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1043608" y="573325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ostajate revni še naprej</a:t>
            </a:r>
          </a:p>
          <a:p>
            <a:pPr algn="ctr"/>
            <a:r>
              <a:rPr lang="sl-SI" sz="1600" dirty="0" smtClean="0"/>
              <a:t>– čeprav imate pravico do DSP.</a:t>
            </a:r>
            <a:endParaRPr lang="sl-SI" sz="1600" dirty="0"/>
          </a:p>
        </p:txBody>
      </p:sp>
      <p:cxnSp>
        <p:nvCxnSpPr>
          <p:cNvPr id="18" name="Raven puščični konektor 17"/>
          <p:cNvCxnSpPr/>
          <p:nvPr/>
        </p:nvCxnSpPr>
        <p:spPr>
          <a:xfrm>
            <a:off x="2411760" y="1628800"/>
            <a:ext cx="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uščični konektor 18"/>
          <p:cNvCxnSpPr/>
          <p:nvPr/>
        </p:nvCxnSpPr>
        <p:spPr>
          <a:xfrm>
            <a:off x="2411760" y="2780928"/>
            <a:ext cx="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puščični konektor 19"/>
          <p:cNvCxnSpPr/>
          <p:nvPr/>
        </p:nvCxnSpPr>
        <p:spPr>
          <a:xfrm>
            <a:off x="2411760" y="4653136"/>
            <a:ext cx="0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konektor 20"/>
          <p:cNvCxnSpPr/>
          <p:nvPr/>
        </p:nvCxnSpPr>
        <p:spPr>
          <a:xfrm flipV="1">
            <a:off x="251520" y="6021288"/>
            <a:ext cx="864096" cy="165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konektor 21"/>
          <p:cNvCxnSpPr/>
          <p:nvPr/>
        </p:nvCxnSpPr>
        <p:spPr>
          <a:xfrm>
            <a:off x="251520" y="1196752"/>
            <a:ext cx="0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uščični konektor 22"/>
          <p:cNvCxnSpPr/>
          <p:nvPr/>
        </p:nvCxnSpPr>
        <p:spPr>
          <a:xfrm>
            <a:off x="251520" y="1196752"/>
            <a:ext cx="7200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esni zaviti oklepaj 23"/>
          <p:cNvSpPr/>
          <p:nvPr/>
        </p:nvSpPr>
        <p:spPr>
          <a:xfrm>
            <a:off x="3707904" y="980728"/>
            <a:ext cx="1296144" cy="5400600"/>
          </a:xfrm>
          <a:prstGeom prst="rightBrace">
            <a:avLst>
              <a:gd name="adj1" fmla="val 46932"/>
              <a:gd name="adj2" fmla="val 22832"/>
            </a:avLst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6" name="PoljeZBesedilom 25"/>
          <p:cNvSpPr txBox="1"/>
          <p:nvPr/>
        </p:nvSpPr>
        <p:spPr>
          <a:xfrm>
            <a:off x="5148064" y="198884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radikalizacija</a:t>
            </a:r>
            <a:endParaRPr lang="sl-SI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PoljeZBesedilom 27"/>
          <p:cNvSpPr txBox="1"/>
          <p:nvPr/>
        </p:nvSpPr>
        <p:spPr>
          <a:xfrm>
            <a:off x="4572000" y="3429000"/>
            <a:ext cx="201622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err="1" smtClean="0">
                <a:solidFill>
                  <a:srgbClr val="FF0000"/>
                </a:solidFill>
              </a:rPr>
              <a:t>ultra</a:t>
            </a:r>
            <a:r>
              <a:rPr lang="sl-SI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LEVICA</a:t>
            </a:r>
            <a:r>
              <a:rPr lang="sl-SI" sz="1600" dirty="0" smtClean="0">
                <a:solidFill>
                  <a:srgbClr val="FF0000"/>
                </a:solidFill>
              </a:rPr>
              <a:t>:</a:t>
            </a:r>
          </a:p>
          <a:p>
            <a:endParaRPr lang="sl-SI" sz="1600" dirty="0" smtClean="0"/>
          </a:p>
          <a:p>
            <a:r>
              <a:rPr lang="sl-SI" sz="1600" dirty="0" smtClean="0"/>
              <a:t>socialna država je sredstvo kapitalistične ekonomije za zniževanje stroškov delovne sile</a:t>
            </a:r>
          </a:p>
          <a:p>
            <a:endParaRPr lang="sl-SI" sz="1600" dirty="0" smtClean="0"/>
          </a:p>
          <a:p>
            <a:endParaRPr lang="sl-SI" sz="1600" dirty="0" smtClean="0"/>
          </a:p>
          <a:p>
            <a:r>
              <a:rPr lang="sl-SI" sz="1600" dirty="0" smtClean="0"/>
              <a:t>zato jo je treba ukiniti, saj je treba ukiniti kapitalizem.</a:t>
            </a:r>
          </a:p>
        </p:txBody>
      </p:sp>
      <p:cxnSp>
        <p:nvCxnSpPr>
          <p:cNvPr id="31" name="Raven puščični konektor 30"/>
          <p:cNvCxnSpPr/>
          <p:nvPr/>
        </p:nvCxnSpPr>
        <p:spPr>
          <a:xfrm>
            <a:off x="5292080" y="522920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Raven puščični konektor 33"/>
          <p:cNvCxnSpPr/>
          <p:nvPr/>
        </p:nvCxnSpPr>
        <p:spPr>
          <a:xfrm flipH="1">
            <a:off x="5220072" y="2348880"/>
            <a:ext cx="72008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oljeZBesedilom 13"/>
          <p:cNvSpPr txBox="1"/>
          <p:nvPr/>
        </p:nvSpPr>
        <p:spPr>
          <a:xfrm>
            <a:off x="755576" y="404664"/>
            <a:ext cx="33843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i="1" dirty="0" smtClean="0">
                <a:solidFill>
                  <a:srgbClr val="FF0000"/>
                </a:solidFill>
              </a:rPr>
              <a:t>Socialno-politična </a:t>
            </a:r>
            <a:r>
              <a:rPr lang="sl-SI" dirty="0" smtClean="0">
                <a:solidFill>
                  <a:srgbClr val="FF0000"/>
                </a:solidFill>
              </a:rPr>
              <a:t>dilema (SLO)</a:t>
            </a:r>
            <a:r>
              <a:rPr lang="sl-SI" dirty="0" smtClean="0"/>
              <a:t>:</a:t>
            </a:r>
          </a:p>
          <a:p>
            <a:endParaRPr lang="sl-SI" dirty="0" smtClean="0"/>
          </a:p>
          <a:p>
            <a:pPr algn="ctr"/>
            <a:r>
              <a:rPr lang="sl-SI" sz="1600" dirty="0" smtClean="0"/>
              <a:t>Če ste revni,</a:t>
            </a:r>
          </a:p>
          <a:p>
            <a:pPr algn="ctr"/>
            <a:r>
              <a:rPr lang="sl-SI" sz="1600" dirty="0" smtClean="0"/>
              <a:t>ker se ne morete preživeti z delom,</a:t>
            </a:r>
            <a:endParaRPr lang="sl-SI" sz="1600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1187624" y="2420888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ste upravičeni do DSP.</a:t>
            </a:r>
            <a:endParaRPr lang="sl-SI" sz="1600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971600" y="4005064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Ker pa DSP ne sme biti višja od najnižjih prejemkov iz dela,  </a:t>
            </a:r>
            <a:endParaRPr lang="sl-SI" sz="1600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1043608" y="573325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dirty="0" smtClean="0"/>
              <a:t>ostajate revni še naprej</a:t>
            </a:r>
          </a:p>
          <a:p>
            <a:pPr algn="ctr"/>
            <a:r>
              <a:rPr lang="sl-SI" sz="1600" dirty="0" smtClean="0"/>
              <a:t>– čeprav imate pravico do DSP.</a:t>
            </a:r>
            <a:endParaRPr lang="sl-SI" sz="1600" dirty="0"/>
          </a:p>
        </p:txBody>
      </p:sp>
      <p:cxnSp>
        <p:nvCxnSpPr>
          <p:cNvPr id="18" name="Raven puščični konektor 17"/>
          <p:cNvCxnSpPr/>
          <p:nvPr/>
        </p:nvCxnSpPr>
        <p:spPr>
          <a:xfrm>
            <a:off x="2411760" y="1628800"/>
            <a:ext cx="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uščični konektor 18"/>
          <p:cNvCxnSpPr/>
          <p:nvPr/>
        </p:nvCxnSpPr>
        <p:spPr>
          <a:xfrm>
            <a:off x="2411760" y="2780928"/>
            <a:ext cx="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puščični konektor 19"/>
          <p:cNvCxnSpPr/>
          <p:nvPr/>
        </p:nvCxnSpPr>
        <p:spPr>
          <a:xfrm>
            <a:off x="2411760" y="4653136"/>
            <a:ext cx="0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konektor 20"/>
          <p:cNvCxnSpPr/>
          <p:nvPr/>
        </p:nvCxnSpPr>
        <p:spPr>
          <a:xfrm flipV="1">
            <a:off x="251520" y="6021288"/>
            <a:ext cx="864096" cy="165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konektor 21"/>
          <p:cNvCxnSpPr/>
          <p:nvPr/>
        </p:nvCxnSpPr>
        <p:spPr>
          <a:xfrm>
            <a:off x="251520" y="1196752"/>
            <a:ext cx="0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uščični konektor 22"/>
          <p:cNvCxnSpPr/>
          <p:nvPr/>
        </p:nvCxnSpPr>
        <p:spPr>
          <a:xfrm>
            <a:off x="251520" y="1196752"/>
            <a:ext cx="7200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esni zaviti oklepaj 23"/>
          <p:cNvSpPr/>
          <p:nvPr/>
        </p:nvSpPr>
        <p:spPr>
          <a:xfrm>
            <a:off x="3707904" y="980728"/>
            <a:ext cx="1296144" cy="5400600"/>
          </a:xfrm>
          <a:prstGeom prst="rightBrace">
            <a:avLst>
              <a:gd name="adj1" fmla="val 46932"/>
              <a:gd name="adj2" fmla="val 22832"/>
            </a:avLst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6" name="PoljeZBesedilom 25"/>
          <p:cNvSpPr txBox="1"/>
          <p:nvPr/>
        </p:nvSpPr>
        <p:spPr>
          <a:xfrm>
            <a:off x="5148064" y="198884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radikalizacija</a:t>
            </a:r>
            <a:endParaRPr lang="sl-SI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PoljeZBesedilom 27"/>
          <p:cNvSpPr txBox="1"/>
          <p:nvPr/>
        </p:nvSpPr>
        <p:spPr>
          <a:xfrm>
            <a:off x="4572000" y="3429000"/>
            <a:ext cx="201622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err="1" smtClean="0">
                <a:solidFill>
                  <a:srgbClr val="FF0000"/>
                </a:solidFill>
              </a:rPr>
              <a:t>ultra</a:t>
            </a:r>
            <a:r>
              <a:rPr lang="sl-SI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LEVICA</a:t>
            </a:r>
            <a:r>
              <a:rPr lang="sl-SI" sz="1600" dirty="0" smtClean="0">
                <a:solidFill>
                  <a:srgbClr val="FF0000"/>
                </a:solidFill>
              </a:rPr>
              <a:t>:</a:t>
            </a:r>
          </a:p>
          <a:p>
            <a:endParaRPr lang="sl-SI" sz="1600" dirty="0" smtClean="0"/>
          </a:p>
          <a:p>
            <a:r>
              <a:rPr lang="sl-SI" sz="1600" dirty="0" smtClean="0"/>
              <a:t>socialna država je sredstvo kapitalistične ekonomije za zniževanje stroškov delovne sile</a:t>
            </a:r>
          </a:p>
          <a:p>
            <a:endParaRPr lang="sl-SI" sz="1600" dirty="0" smtClean="0"/>
          </a:p>
          <a:p>
            <a:endParaRPr lang="sl-SI" sz="1600" dirty="0" smtClean="0"/>
          </a:p>
          <a:p>
            <a:r>
              <a:rPr lang="sl-SI" sz="1600" dirty="0" smtClean="0"/>
              <a:t>zato jo je treba ukiniti, saj je treba ukiniti kapitalizem.</a:t>
            </a:r>
          </a:p>
        </p:txBody>
      </p:sp>
      <p:cxnSp>
        <p:nvCxnSpPr>
          <p:cNvPr id="31" name="Raven puščični konektor 30"/>
          <p:cNvCxnSpPr/>
          <p:nvPr/>
        </p:nvCxnSpPr>
        <p:spPr>
          <a:xfrm>
            <a:off x="5292080" y="522920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PoljeZBesedilom 31"/>
          <p:cNvSpPr txBox="1"/>
          <p:nvPr/>
        </p:nvSpPr>
        <p:spPr>
          <a:xfrm>
            <a:off x="6876256" y="3429000"/>
            <a:ext cx="201622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err="1" smtClean="0">
                <a:solidFill>
                  <a:srgbClr val="FF0000"/>
                </a:solidFill>
              </a:rPr>
              <a:t>ultra</a:t>
            </a:r>
            <a:r>
              <a:rPr lang="sl-SI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DESNICA</a:t>
            </a:r>
            <a:r>
              <a:rPr lang="sl-SI" sz="1600" dirty="0" smtClean="0">
                <a:solidFill>
                  <a:srgbClr val="FF0000"/>
                </a:solidFill>
              </a:rPr>
              <a:t>:</a:t>
            </a:r>
          </a:p>
          <a:p>
            <a:endParaRPr lang="sl-SI" sz="1600" dirty="0" smtClean="0"/>
          </a:p>
          <a:p>
            <a:r>
              <a:rPr lang="sl-SI" sz="1600" dirty="0" smtClean="0"/>
              <a:t>če so merilo najvišjih socialnih pomoči najnižje mezde, merilo najnižjih mezd pa so zakonitosti trga,</a:t>
            </a:r>
          </a:p>
          <a:p>
            <a:endParaRPr lang="sl-SI" sz="1600" dirty="0" smtClean="0"/>
          </a:p>
          <a:p>
            <a:endParaRPr lang="sl-SI" sz="1600" dirty="0" smtClean="0"/>
          </a:p>
          <a:p>
            <a:r>
              <a:rPr lang="sl-SI" sz="1600" dirty="0" smtClean="0"/>
              <a:t>potem je socialna država nesmiselna, saj zadostujejo zakonitosti trga.</a:t>
            </a:r>
          </a:p>
        </p:txBody>
      </p:sp>
      <p:cxnSp>
        <p:nvCxnSpPr>
          <p:cNvPr id="33" name="Raven puščični konektor 32"/>
          <p:cNvCxnSpPr/>
          <p:nvPr/>
        </p:nvCxnSpPr>
        <p:spPr>
          <a:xfrm>
            <a:off x="7740352" y="522920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Raven puščični konektor 33"/>
          <p:cNvCxnSpPr/>
          <p:nvPr/>
        </p:nvCxnSpPr>
        <p:spPr>
          <a:xfrm flipH="1">
            <a:off x="5220072" y="2348880"/>
            <a:ext cx="72008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en puščični konektor 34"/>
          <p:cNvCxnSpPr/>
          <p:nvPr/>
        </p:nvCxnSpPr>
        <p:spPr>
          <a:xfrm>
            <a:off x="6012160" y="2348880"/>
            <a:ext cx="1656184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869</Words>
  <Application>Microsoft Office PowerPoint</Application>
  <PresentationFormat>Diaprojekcija na zaslonu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Officeova tema</vt:lpstr>
      <vt:lpstr>Penrosov problem (slovenske socialne politike)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Zaustavitev erozije socialne države je možno (že zgolj) z dvema ukrepoma (od štirih)</vt:lpstr>
      <vt:lpstr>Zaustavitev erozije socialne države je možno (že zgolj) z dvema ukrepoma (od štirih)</vt:lpstr>
      <vt:lpstr>Zaustavitev erozije socialne države je možno (že zgolj) z dvema ukrepoma (od štirih)</vt:lpstr>
      <vt:lpstr>Zaustavitev erozije socialne države je možno (že zgolj) z dvema ukrepoma (od štirih)</vt:lpstr>
      <vt:lpstr>Zaustavitev erozije socialne države je možno (že zgolj) z dvema ukrepoma (od štirih)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Nuša Zupanec</dc:creator>
  <cp:lastModifiedBy>Nuša Zupanec</cp:lastModifiedBy>
  <cp:revision>48</cp:revision>
  <dcterms:modified xsi:type="dcterms:W3CDTF">2013-05-06T06:41:34Z</dcterms:modified>
</cp:coreProperties>
</file>